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notesSlides/notesSlide2.xml" ContentType="application/vnd.openxmlformats-officedocument.presentationml.notesSlide+xml"/>
  <Override PartName="/ppt/slides/slide36.xml" ContentType="application/vnd.openxmlformats-officedocument.presentationml.slide+xml"/>
  <Override PartName="/ppt/slideLayouts/slideLayout46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s/slide25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8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notesSlides/notesSlide16.xml" ContentType="application/vnd.openxmlformats-officedocument.presentationml.notesSlide+xml"/>
  <Override PartName="/ppt/tableStyles.xml" ContentType="application/vnd.openxmlformats-officedocument.presentationml.tableStyles+xml"/>
  <Override PartName="/ppt/slideMasters/slideMaster8.xml" ContentType="application/vnd.openxmlformats-officedocument.presentationml.slideMaster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Masters/slideMaster4.xml" ContentType="application/vnd.openxmlformats-officedocument.presentationml.slideMaster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theme/theme6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0.xml" ContentType="application/vnd.openxmlformats-officedocument.them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76.xml" ContentType="application/vnd.openxmlformats-officedocument.presentationml.slideLayout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90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61.xml" ContentType="application/vnd.openxmlformats-officedocument.presentationml.slideLayout+xml"/>
  <Override PartName="/ppt/notesSlides/notesSlide24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21.xml" ContentType="application/vnd.openxmlformats-officedocument.presentationml.slideLayout+xml"/>
  <Override PartName="/ppt/slideLayouts/slideLayout50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Masters/slideMaster9.xml" ContentType="application/vnd.openxmlformats-officedocument.presentationml.slideMaster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20.xml" ContentType="application/vnd.openxmlformats-officedocument.presentationml.notesSlide+xml"/>
  <Override PartName="/ppt/diagrams/layout2.xml" ContentType="application/vnd.openxmlformats-officedocument.drawingml.diagramLayout+xml"/>
  <Override PartName="/ppt/notesSlides/notesSlide31.xml" ContentType="application/vnd.openxmlformats-officedocument.presentationml.notesSlide+xml"/>
  <Default Extension="vml" ContentType="application/vnd.openxmlformats-officedocument.vmlDrawing"/>
  <Override PartName="/ppt/slideLayouts/slideLayout99.xml" ContentType="application/vnd.openxmlformats-officedocument.presentationml.slideLayout+xml"/>
  <Override PartName="/ppt/slideMasters/slideMaster5.xml" ContentType="application/vnd.openxmlformats-officedocument.presentationml.slideMaster+xml"/>
  <Override PartName="/ppt/handoutMasters/handoutMaster1.xml" ContentType="application/vnd.openxmlformats-officedocument.presentationml.handoutMaster+xml"/>
  <Override PartName="/ppt/slideLayouts/slideLayout59.xml" ContentType="application/vnd.openxmlformats-officedocument.presentationml.slideLayout+xml"/>
  <Override PartName="/ppt/theme/theme7.xml" ContentType="application/vnd.openxmlformats-officedocument.theme+xml"/>
  <Override PartName="/ppt/slideLayouts/slideLayout88.xml" ContentType="application/vnd.openxmlformats-officedocument.presentationml.slideLayout+xml"/>
  <Override PartName="/ppt/theme/theme11.xml" ContentType="application/vnd.openxmlformats-officedocument.them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95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84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91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80.xml" ContentType="application/vnd.openxmlformats-officedocument.presentationml.slideLayout+xml"/>
  <Override PartName="/ppt/notesSlides/notesSlide25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slideLayouts/slideLayout100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slideMasters/slideMaster6.xml" ContentType="application/vnd.openxmlformats-officedocument.presentationml.slideMaster+xml"/>
  <Override PartName="/ppt/slideLayouts/slideLayout89.xml" ContentType="application/vnd.openxmlformats-officedocument.presentationml.slideLayout+xml"/>
  <Override PartName="/ppt/theme/theme8.xml" ContentType="application/vnd.openxmlformats-officedocument.them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8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96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74.xml" ContentType="application/vnd.openxmlformats-officedocument.presentationml.slideLayout+xml"/>
  <Override PartName="/ppt/notesSlides/notesSlide19.xml" ContentType="application/vnd.openxmlformats-officedocument.presentationml.notesSlide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Layouts/slideLayout16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63.xml" ContentType="application/vnd.openxmlformats-officedocument.presentationml.slideLayout+xml"/>
  <Default Extension="jpeg" ContentType="image/jpeg"/>
  <Override PartName="/ppt/slideLayouts/slideLayout81.xml" ContentType="application/vnd.openxmlformats-officedocument.presentationml.slideLayout+xml"/>
  <Override PartName="/ppt/slideLayouts/slideLayout92.xml" ContentType="application/vnd.openxmlformats-officedocument.presentationml.slideLayout+xml"/>
  <Override PartName="/ppt/diagrams/quickStyle1.xml" ContentType="application/vnd.openxmlformats-officedocument.drawingml.diagramStyle+xml"/>
  <Override PartName="/ppt/notesSlides/notesSlide37.xml" ContentType="application/vnd.openxmlformats-officedocument.presentationml.notesSlide+xml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70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6.xml" ContentType="application/vnd.openxmlformats-officedocument.presentationml.notes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30.xml" ContentType="application/vnd.openxmlformats-officedocument.presentationml.slideLayout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11.xml" ContentType="application/vnd.openxmlformats-officedocument.presentationml.notesSlide+xml"/>
  <Override PartName="/ppt/slideMasters/slideMaster7.xml" ContentType="application/vnd.openxmlformats-officedocument.presentationml.slideMaster+xml"/>
  <Override PartName="/ppt/theme/theme9.xml" ContentType="application/vnd.openxmlformats-officedocument.them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Layouts/slideLayout6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97.xml" ContentType="application/vnd.openxmlformats-officedocument.presentationml.slideLayout+xml"/>
  <Override PartName="/ppt/diagrams/data1.xml" ContentType="application/vnd.openxmlformats-officedocument.drawingml.diagramData+xml"/>
  <Override PartName="/ppt/slides/slide29.xml" ContentType="application/vnd.openxmlformats-officedocument.presentationml.slide+xml"/>
  <Override PartName="/ppt/slideLayouts/slideLayout39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diagrams/quickStyle2.xml" ContentType="application/vnd.openxmlformats-officedocument.drawingml.diagramStyle+xml"/>
  <Override PartName="/ppt/theme/theme1.xml" ContentType="application/vnd.openxmlformats-officedocument.theme+xml"/>
  <Override PartName="/ppt/slideLayouts/slideLayout53.xml" ContentType="application/vnd.openxmlformats-officedocument.presentationml.slideLayout+xml"/>
  <Override PartName="/ppt/slides/slide32.xml" ContentType="application/vnd.openxmlformats-officedocument.presentationml.slide+xml"/>
  <Override PartName="/ppt/slideLayouts/slideLayout42.xml" ContentType="application/vnd.openxmlformats-officedocument.presentationml.slideLayout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notesSlides/notesSlide2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65" r:id="rId1"/>
    <p:sldMasterId id="2147483877" r:id="rId2"/>
    <p:sldMasterId id="2147483889" r:id="rId3"/>
    <p:sldMasterId id="2147483901" r:id="rId4"/>
    <p:sldMasterId id="2147484023" r:id="rId5"/>
    <p:sldMasterId id="2147484035" r:id="rId6"/>
    <p:sldMasterId id="2147484047" r:id="rId7"/>
    <p:sldMasterId id="2147484059" r:id="rId8"/>
    <p:sldMasterId id="2147484216" r:id="rId9"/>
  </p:sldMasterIdLst>
  <p:notesMasterIdLst>
    <p:notesMasterId r:id="rId49"/>
  </p:notesMasterIdLst>
  <p:handoutMasterIdLst>
    <p:handoutMasterId r:id="rId50"/>
  </p:handoutMasterIdLst>
  <p:sldIdLst>
    <p:sldId id="256" r:id="rId10"/>
    <p:sldId id="319" r:id="rId11"/>
    <p:sldId id="335" r:id="rId12"/>
    <p:sldId id="260" r:id="rId13"/>
    <p:sldId id="325" r:id="rId14"/>
    <p:sldId id="274" r:id="rId15"/>
    <p:sldId id="320" r:id="rId16"/>
    <p:sldId id="283" r:id="rId17"/>
    <p:sldId id="322" r:id="rId18"/>
    <p:sldId id="265" r:id="rId19"/>
    <p:sldId id="280" r:id="rId20"/>
    <p:sldId id="336" r:id="rId21"/>
    <p:sldId id="282" r:id="rId22"/>
    <p:sldId id="285" r:id="rId23"/>
    <p:sldId id="286" r:id="rId24"/>
    <p:sldId id="334" r:id="rId25"/>
    <p:sldId id="287" r:id="rId26"/>
    <p:sldId id="326" r:id="rId27"/>
    <p:sldId id="343" r:id="rId28"/>
    <p:sldId id="347" r:id="rId29"/>
    <p:sldId id="348" r:id="rId30"/>
    <p:sldId id="350" r:id="rId31"/>
    <p:sldId id="369" r:id="rId32"/>
    <p:sldId id="370" r:id="rId33"/>
    <p:sldId id="366" r:id="rId34"/>
    <p:sldId id="371" r:id="rId35"/>
    <p:sldId id="329" r:id="rId36"/>
    <p:sldId id="372" r:id="rId37"/>
    <p:sldId id="360" r:id="rId38"/>
    <p:sldId id="364" r:id="rId39"/>
    <p:sldId id="362" r:id="rId40"/>
    <p:sldId id="333" r:id="rId41"/>
    <p:sldId id="258" r:id="rId42"/>
    <p:sldId id="313" r:id="rId43"/>
    <p:sldId id="304" r:id="rId44"/>
    <p:sldId id="367" r:id="rId45"/>
    <p:sldId id="368" r:id="rId46"/>
    <p:sldId id="314" r:id="rId47"/>
    <p:sldId id="315" r:id="rId4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00" autoAdjust="0"/>
    <p:restoredTop sz="94674" autoAdjust="0"/>
  </p:normalViewPr>
  <p:slideViewPr>
    <p:cSldViewPr>
      <p:cViewPr varScale="1">
        <p:scale>
          <a:sx n="65" d="100"/>
          <a:sy n="65" d="100"/>
        </p:scale>
        <p:origin x="-54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20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1758" y="-8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slide" Target="slides/slide17.xml"/><Relationship Id="rId39" Type="http://schemas.openxmlformats.org/officeDocument/2006/relationships/slide" Target="slides/slide30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2.xml"/><Relationship Id="rId34" Type="http://schemas.openxmlformats.org/officeDocument/2006/relationships/slide" Target="slides/slide25.xml"/><Relationship Id="rId42" Type="http://schemas.openxmlformats.org/officeDocument/2006/relationships/slide" Target="slides/slide33.xml"/><Relationship Id="rId47" Type="http://schemas.openxmlformats.org/officeDocument/2006/relationships/slide" Target="slides/slide38.xml"/><Relationship Id="rId50" Type="http://schemas.openxmlformats.org/officeDocument/2006/relationships/handoutMaster" Target="handoutMasters/handoutMaster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slide" Target="slides/slide16.xml"/><Relationship Id="rId33" Type="http://schemas.openxmlformats.org/officeDocument/2006/relationships/slide" Target="slides/slide24.xml"/><Relationship Id="rId38" Type="http://schemas.openxmlformats.org/officeDocument/2006/relationships/slide" Target="slides/slide29.xml"/><Relationship Id="rId46" Type="http://schemas.openxmlformats.org/officeDocument/2006/relationships/slide" Target="slides/slide3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29" Type="http://schemas.openxmlformats.org/officeDocument/2006/relationships/slide" Target="slides/slide20.xml"/><Relationship Id="rId41" Type="http://schemas.openxmlformats.org/officeDocument/2006/relationships/slide" Target="slides/slide32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24" Type="http://schemas.openxmlformats.org/officeDocument/2006/relationships/slide" Target="slides/slide15.xml"/><Relationship Id="rId32" Type="http://schemas.openxmlformats.org/officeDocument/2006/relationships/slide" Target="slides/slide23.xml"/><Relationship Id="rId37" Type="http://schemas.openxmlformats.org/officeDocument/2006/relationships/slide" Target="slides/slide28.xml"/><Relationship Id="rId40" Type="http://schemas.openxmlformats.org/officeDocument/2006/relationships/slide" Target="slides/slide31.xml"/><Relationship Id="rId45" Type="http://schemas.openxmlformats.org/officeDocument/2006/relationships/slide" Target="slides/slide36.xml"/><Relationship Id="rId53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6.xml"/><Relationship Id="rId23" Type="http://schemas.openxmlformats.org/officeDocument/2006/relationships/slide" Target="slides/slide14.xml"/><Relationship Id="rId28" Type="http://schemas.openxmlformats.org/officeDocument/2006/relationships/slide" Target="slides/slide19.xml"/><Relationship Id="rId36" Type="http://schemas.openxmlformats.org/officeDocument/2006/relationships/slide" Target="slides/slide27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31" Type="http://schemas.openxmlformats.org/officeDocument/2006/relationships/slide" Target="slides/slide22.xml"/><Relationship Id="rId44" Type="http://schemas.openxmlformats.org/officeDocument/2006/relationships/slide" Target="slides/slide35.xml"/><Relationship Id="rId52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5.xml"/><Relationship Id="rId22" Type="http://schemas.openxmlformats.org/officeDocument/2006/relationships/slide" Target="slides/slide13.xml"/><Relationship Id="rId27" Type="http://schemas.openxmlformats.org/officeDocument/2006/relationships/slide" Target="slides/slide18.xml"/><Relationship Id="rId30" Type="http://schemas.openxmlformats.org/officeDocument/2006/relationships/slide" Target="slides/slide21.xml"/><Relationship Id="rId35" Type="http://schemas.openxmlformats.org/officeDocument/2006/relationships/slide" Target="slides/slide26.xml"/><Relationship Id="rId43" Type="http://schemas.openxmlformats.org/officeDocument/2006/relationships/slide" Target="slides/slide34.xml"/><Relationship Id="rId48" Type="http://schemas.openxmlformats.org/officeDocument/2006/relationships/slide" Target="slides/slide39.xml"/><Relationship Id="rId8" Type="http://schemas.openxmlformats.org/officeDocument/2006/relationships/slideMaster" Target="slideMasters/slideMaster8.xml"/><Relationship Id="rId51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E6F6D3-17FE-44FF-8B1F-B0579980946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1E36BF7-1C0F-47AB-AD5F-4333D47BAF1F}">
      <dgm:prSet/>
      <dgm:spPr/>
      <dgm:t>
        <a:bodyPr/>
        <a:lstStyle/>
        <a:p>
          <a:pPr rtl="0"/>
          <a:r>
            <a:rPr lang="en-US" b="0" i="0" baseline="0" dirty="0" smtClean="0"/>
            <a:t>Powerful</a:t>
          </a:r>
          <a:endParaRPr lang="en-US" dirty="0"/>
        </a:p>
      </dgm:t>
    </dgm:pt>
    <dgm:pt modelId="{FCC5B55C-A883-491B-A3EF-44FC05313FFF}" type="parTrans" cxnId="{98B471FC-1694-4A25-8518-6C22853265A3}">
      <dgm:prSet/>
      <dgm:spPr/>
      <dgm:t>
        <a:bodyPr/>
        <a:lstStyle/>
        <a:p>
          <a:endParaRPr lang="en-US"/>
        </a:p>
      </dgm:t>
    </dgm:pt>
    <dgm:pt modelId="{E13326D8-4742-44F9-BAA4-3946319B2C2A}" type="sibTrans" cxnId="{98B471FC-1694-4A25-8518-6C22853265A3}">
      <dgm:prSet/>
      <dgm:spPr/>
      <dgm:t>
        <a:bodyPr/>
        <a:lstStyle/>
        <a:p>
          <a:endParaRPr lang="en-US"/>
        </a:p>
      </dgm:t>
    </dgm:pt>
    <dgm:pt modelId="{DA4B257C-5382-405A-BF35-0BDD09204914}">
      <dgm:prSet/>
      <dgm:spPr/>
      <dgm:t>
        <a:bodyPr/>
        <a:lstStyle/>
        <a:p>
          <a:pPr rtl="0"/>
          <a:r>
            <a:rPr lang="en-US" b="1" i="0" baseline="0" dirty="0" smtClean="0"/>
            <a:t>Combines </a:t>
          </a:r>
          <a:r>
            <a:rPr lang="en-US" b="0" i="0" baseline="0" dirty="0" smtClean="0"/>
            <a:t>subclasses, aspects, open classes, and refinements</a:t>
          </a:r>
          <a:endParaRPr lang="en-US" dirty="0"/>
        </a:p>
      </dgm:t>
    </dgm:pt>
    <dgm:pt modelId="{0CB38A45-B4D7-4454-9A38-5D10225F4C9A}" type="parTrans" cxnId="{400AE5D0-49A4-4D57-90CC-1E5F6116BDB4}">
      <dgm:prSet/>
      <dgm:spPr/>
      <dgm:t>
        <a:bodyPr/>
        <a:lstStyle/>
        <a:p>
          <a:endParaRPr lang="en-US"/>
        </a:p>
      </dgm:t>
    </dgm:pt>
    <dgm:pt modelId="{C8E210EF-8511-4BCC-8229-1C736480094C}" type="sibTrans" cxnId="{400AE5D0-49A4-4D57-90CC-1E5F6116BDB4}">
      <dgm:prSet/>
      <dgm:spPr/>
      <dgm:t>
        <a:bodyPr/>
        <a:lstStyle/>
        <a:p>
          <a:endParaRPr lang="en-US"/>
        </a:p>
      </dgm:t>
    </dgm:pt>
    <dgm:pt modelId="{2D92640E-9557-4C9C-8619-78516FE69AB1}">
      <dgm:prSet/>
      <dgm:spPr/>
      <dgm:t>
        <a:bodyPr/>
        <a:lstStyle/>
        <a:p>
          <a:pPr rtl="0"/>
          <a:r>
            <a:rPr lang="en-US" b="0" i="0" baseline="0" dirty="0" smtClean="0"/>
            <a:t>Virtual fields, constructors, and static members</a:t>
          </a:r>
          <a:endParaRPr lang="en-US" dirty="0"/>
        </a:p>
      </dgm:t>
    </dgm:pt>
    <dgm:pt modelId="{9667414E-25ED-40BB-9E32-30AA9E9B791F}" type="parTrans" cxnId="{8ACB4035-B3A1-4F60-9749-2BC6CF592A58}">
      <dgm:prSet/>
      <dgm:spPr/>
      <dgm:t>
        <a:bodyPr/>
        <a:lstStyle/>
        <a:p>
          <a:endParaRPr lang="en-US"/>
        </a:p>
      </dgm:t>
    </dgm:pt>
    <dgm:pt modelId="{A621B584-64CC-4D6D-83F2-B2AB69E3AFF7}" type="sibTrans" cxnId="{8ACB4035-B3A1-4F60-9749-2BC6CF592A58}">
      <dgm:prSet/>
      <dgm:spPr/>
      <dgm:t>
        <a:bodyPr/>
        <a:lstStyle/>
        <a:p>
          <a:endParaRPr lang="en-US"/>
        </a:p>
      </dgm:t>
    </dgm:pt>
    <dgm:pt modelId="{EE073F3D-5356-40F6-A2E3-67C96996B46A}">
      <dgm:prSet/>
      <dgm:spPr/>
      <dgm:t>
        <a:bodyPr/>
        <a:lstStyle/>
        <a:p>
          <a:pPr rtl="0"/>
          <a:r>
            <a:rPr lang="en-US" b="0" i="0" baseline="0" dirty="0" smtClean="0"/>
            <a:t>Multiple base classes can be extended simultaneously</a:t>
          </a:r>
          <a:endParaRPr lang="en-US" dirty="0"/>
        </a:p>
      </dgm:t>
    </dgm:pt>
    <dgm:pt modelId="{D2AE5FDF-726B-4072-B9CA-AF691245F8C1}" type="parTrans" cxnId="{F26FD95C-C310-4609-9210-DC18D6BB9B1A}">
      <dgm:prSet/>
      <dgm:spPr/>
      <dgm:t>
        <a:bodyPr/>
        <a:lstStyle/>
        <a:p>
          <a:endParaRPr lang="en-US"/>
        </a:p>
      </dgm:t>
    </dgm:pt>
    <dgm:pt modelId="{24AFB035-163F-4D45-BD64-9D654911585A}" type="sibTrans" cxnId="{F26FD95C-C310-4609-9210-DC18D6BB9B1A}">
      <dgm:prSet/>
      <dgm:spPr/>
      <dgm:t>
        <a:bodyPr/>
        <a:lstStyle/>
        <a:p>
          <a:endParaRPr lang="en-US"/>
        </a:p>
      </dgm:t>
    </dgm:pt>
    <dgm:pt modelId="{BDC8ABCE-D0D5-4D0B-A72B-196BA0DA2CF0}">
      <dgm:prSet/>
      <dgm:spPr/>
      <dgm:t>
        <a:bodyPr/>
        <a:lstStyle/>
        <a:p>
          <a:pPr rtl="0"/>
          <a:r>
            <a:rPr lang="en-US" b="0" i="0" baseline="0" dirty="0" smtClean="0"/>
            <a:t>Extension order is arbitrary or explicit</a:t>
          </a:r>
          <a:endParaRPr lang="en-US" dirty="0"/>
        </a:p>
      </dgm:t>
    </dgm:pt>
    <dgm:pt modelId="{CBF33E9D-E3D7-4FB3-A2EC-481288D78C50}" type="parTrans" cxnId="{3C589D9C-EC54-4EE8-85C0-2EEB2619088A}">
      <dgm:prSet/>
      <dgm:spPr/>
      <dgm:t>
        <a:bodyPr/>
        <a:lstStyle/>
        <a:p>
          <a:endParaRPr lang="en-US"/>
        </a:p>
      </dgm:t>
    </dgm:pt>
    <dgm:pt modelId="{BDDBCD6E-A373-488D-994A-01EFC01B7274}" type="sibTrans" cxnId="{3C589D9C-EC54-4EE8-85C0-2EEB2619088A}">
      <dgm:prSet/>
      <dgm:spPr/>
      <dgm:t>
        <a:bodyPr/>
        <a:lstStyle/>
        <a:p>
          <a:endParaRPr lang="en-US"/>
        </a:p>
      </dgm:t>
    </dgm:pt>
    <dgm:pt modelId="{9D241E9B-A946-4F5B-8699-368B9F217766}">
      <dgm:prSet/>
      <dgm:spPr/>
      <dgm:t>
        <a:bodyPr/>
        <a:lstStyle/>
        <a:p>
          <a:pPr rtl="0"/>
          <a:r>
            <a:rPr lang="en-US" b="0" i="0" baseline="0" dirty="0" smtClean="0"/>
            <a:t>Disciplined</a:t>
          </a:r>
          <a:endParaRPr lang="en-US" dirty="0"/>
        </a:p>
      </dgm:t>
    </dgm:pt>
    <dgm:pt modelId="{D74FF8B5-21C5-4BB0-8D4B-F7C0DE8BE7DF}" type="parTrans" cxnId="{68AE8258-119A-4736-ACAC-6E55470D4C17}">
      <dgm:prSet/>
      <dgm:spPr/>
      <dgm:t>
        <a:bodyPr/>
        <a:lstStyle/>
        <a:p>
          <a:endParaRPr lang="en-US"/>
        </a:p>
      </dgm:t>
    </dgm:pt>
    <dgm:pt modelId="{DECDC564-E217-4D16-A24B-DF123DBF7AA7}" type="sibTrans" cxnId="{68AE8258-119A-4736-ACAC-6E55470D4C17}">
      <dgm:prSet/>
      <dgm:spPr/>
      <dgm:t>
        <a:bodyPr/>
        <a:lstStyle/>
        <a:p>
          <a:endParaRPr lang="en-US"/>
        </a:p>
      </dgm:t>
    </dgm:pt>
    <dgm:pt modelId="{38C06194-A047-47DC-BBC5-369201702595}">
      <dgm:prSet/>
      <dgm:spPr/>
      <dgm:t>
        <a:bodyPr/>
        <a:lstStyle/>
        <a:p>
          <a:pPr rtl="0"/>
          <a:r>
            <a:rPr lang="en-US" b="0" i="0" baseline="0" dirty="0" smtClean="0"/>
            <a:t>Extensions must be explicitly allowed</a:t>
          </a:r>
          <a:endParaRPr lang="en-US" dirty="0"/>
        </a:p>
      </dgm:t>
    </dgm:pt>
    <dgm:pt modelId="{91BFFE1D-9CB0-403A-B001-1A9332968E08}" type="parTrans" cxnId="{BF677C08-CA1C-4A12-AF27-AC41E6A95F26}">
      <dgm:prSet/>
      <dgm:spPr/>
      <dgm:t>
        <a:bodyPr/>
        <a:lstStyle/>
        <a:p>
          <a:endParaRPr lang="en-US"/>
        </a:p>
      </dgm:t>
    </dgm:pt>
    <dgm:pt modelId="{AC403EE9-D3DB-45C8-973B-0B2483FE69CF}" type="sibTrans" cxnId="{BF677C08-CA1C-4A12-AF27-AC41E6A95F26}">
      <dgm:prSet/>
      <dgm:spPr/>
      <dgm:t>
        <a:bodyPr/>
        <a:lstStyle/>
        <a:p>
          <a:endParaRPr lang="en-US"/>
        </a:p>
      </dgm:t>
    </dgm:pt>
    <dgm:pt modelId="{62664BA0-424D-4E39-B9B4-9CB7401FE7C0}">
      <dgm:prSet/>
      <dgm:spPr/>
      <dgm:t>
        <a:bodyPr/>
        <a:lstStyle/>
        <a:p>
          <a:pPr rtl="0"/>
          <a:r>
            <a:rPr lang="en-US" b="0" i="0" baseline="0" dirty="0" smtClean="0"/>
            <a:t>Honors access restrictions (public, private, virtual, …)</a:t>
          </a:r>
          <a:endParaRPr lang="en-US" dirty="0"/>
        </a:p>
      </dgm:t>
    </dgm:pt>
    <dgm:pt modelId="{374916F9-E144-484C-A082-214C95384736}" type="parTrans" cxnId="{ECFFF53C-636B-44FA-AF3F-91267AFBBD7E}">
      <dgm:prSet/>
      <dgm:spPr/>
      <dgm:t>
        <a:bodyPr/>
        <a:lstStyle/>
        <a:p>
          <a:endParaRPr lang="en-US"/>
        </a:p>
      </dgm:t>
    </dgm:pt>
    <dgm:pt modelId="{C618B99A-FF8F-4969-B1D7-368453480B7B}" type="sibTrans" cxnId="{ECFFF53C-636B-44FA-AF3F-91267AFBBD7E}">
      <dgm:prSet/>
      <dgm:spPr/>
      <dgm:t>
        <a:bodyPr/>
        <a:lstStyle/>
        <a:p>
          <a:endParaRPr lang="en-US"/>
        </a:p>
      </dgm:t>
    </dgm:pt>
    <dgm:pt modelId="{675EEA12-DFA5-448A-B210-29A6600BDE41}">
      <dgm:prSet/>
      <dgm:spPr/>
      <dgm:t>
        <a:bodyPr/>
        <a:lstStyle/>
        <a:p>
          <a:pPr rtl="0"/>
          <a:r>
            <a:rPr lang="en-US" b="0" i="0" baseline="0" dirty="0" smtClean="0"/>
            <a:t>Limits quantification</a:t>
          </a:r>
          <a:endParaRPr lang="en-US" dirty="0"/>
        </a:p>
      </dgm:t>
    </dgm:pt>
    <dgm:pt modelId="{56093595-D453-4FF8-97CF-E7BD941D2530}" type="parTrans" cxnId="{AE55D3A4-0CC7-41DB-A475-D8F1F796ABF2}">
      <dgm:prSet/>
      <dgm:spPr/>
      <dgm:t>
        <a:bodyPr/>
        <a:lstStyle/>
        <a:p>
          <a:endParaRPr lang="en-US"/>
        </a:p>
      </dgm:t>
    </dgm:pt>
    <dgm:pt modelId="{3BA1B43F-3129-4CAB-B7CA-43C273705711}" type="sibTrans" cxnId="{AE55D3A4-0CC7-41DB-A475-D8F1F796ABF2}">
      <dgm:prSet/>
      <dgm:spPr/>
      <dgm:t>
        <a:bodyPr/>
        <a:lstStyle/>
        <a:p>
          <a:endParaRPr lang="en-US"/>
        </a:p>
      </dgm:t>
    </dgm:pt>
    <dgm:pt modelId="{3B923D69-862C-4DEB-A20E-02463BE68705}">
      <dgm:prSet/>
      <dgm:spPr/>
      <dgm:t>
        <a:bodyPr/>
        <a:lstStyle/>
        <a:p>
          <a:pPr rtl="0"/>
          <a:r>
            <a:rPr lang="en-US" dirty="0" smtClean="0"/>
            <a:t>Unified </a:t>
          </a:r>
          <a:r>
            <a:rPr lang="en-US" b="1" dirty="0" smtClean="0"/>
            <a:t>subclass-like</a:t>
          </a:r>
          <a:r>
            <a:rPr lang="en-US" dirty="0" smtClean="0"/>
            <a:t> notation and semantics (similar to </a:t>
          </a:r>
          <a:r>
            <a:rPr lang="en-US" i="1" dirty="0" smtClean="0"/>
            <a:t>Eos</a:t>
          </a:r>
          <a:r>
            <a:rPr lang="en-US" dirty="0" smtClean="0"/>
            <a:t>)</a:t>
          </a:r>
          <a:endParaRPr lang="en-US" dirty="0"/>
        </a:p>
      </dgm:t>
    </dgm:pt>
    <dgm:pt modelId="{3E5751BC-33B3-491A-AC91-2D81775AF784}" type="parTrans" cxnId="{C40C7A71-5050-446B-92EF-D6D0ADB40A75}">
      <dgm:prSet/>
      <dgm:spPr/>
      <dgm:t>
        <a:bodyPr/>
        <a:lstStyle/>
        <a:p>
          <a:endParaRPr lang="en-US"/>
        </a:p>
      </dgm:t>
    </dgm:pt>
    <dgm:pt modelId="{83A3CBDF-2041-4CFC-AC75-E14E2EB48890}" type="sibTrans" cxnId="{C40C7A71-5050-446B-92EF-D6D0ADB40A75}">
      <dgm:prSet/>
      <dgm:spPr/>
      <dgm:t>
        <a:bodyPr/>
        <a:lstStyle/>
        <a:p>
          <a:endParaRPr lang="en-US"/>
        </a:p>
      </dgm:t>
    </dgm:pt>
    <dgm:pt modelId="{367AC1C8-B3EE-4946-A064-7D09074D0D64}" type="pres">
      <dgm:prSet presAssocID="{51E6F6D3-17FE-44FF-8B1F-B0579980946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FA6BB54-4399-449C-895B-AA8677A55CDF}" type="pres">
      <dgm:prSet presAssocID="{41E36BF7-1C0F-47AB-AD5F-4333D47BAF1F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EDBF16-A7C6-4479-A0C8-2E2902CEF1D0}" type="pres">
      <dgm:prSet presAssocID="{41E36BF7-1C0F-47AB-AD5F-4333D47BAF1F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2DB537-2DA8-4A11-BE58-696A9D6C0C1E}" type="pres">
      <dgm:prSet presAssocID="{9D241E9B-A946-4F5B-8699-368B9F217766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09203F-777B-4F59-8609-99929C1BE0DA}" type="pres">
      <dgm:prSet presAssocID="{9D241E9B-A946-4F5B-8699-368B9F217766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F677C08-CA1C-4A12-AF27-AC41E6A95F26}" srcId="{9D241E9B-A946-4F5B-8699-368B9F217766}" destId="{38C06194-A047-47DC-BBC5-369201702595}" srcOrd="0" destOrd="0" parTransId="{91BFFE1D-9CB0-403A-B001-1A9332968E08}" sibTransId="{AC403EE9-D3DB-45C8-973B-0B2483FE69CF}"/>
    <dgm:cxn modelId="{8ACB4035-B3A1-4F60-9749-2BC6CF592A58}" srcId="{41E36BF7-1C0F-47AB-AD5F-4333D47BAF1F}" destId="{2D92640E-9557-4C9C-8619-78516FE69AB1}" srcOrd="2" destOrd="0" parTransId="{9667414E-25ED-40BB-9E32-30AA9E9B791F}" sibTransId="{A621B584-64CC-4D6D-83F2-B2AB69E3AFF7}"/>
    <dgm:cxn modelId="{5D1F3052-06A7-4283-B52D-4F2F0F860255}" type="presOf" srcId="{EE073F3D-5356-40F6-A2E3-67C96996B46A}" destId="{5FEDBF16-A7C6-4479-A0C8-2E2902CEF1D0}" srcOrd="0" destOrd="3" presId="urn:microsoft.com/office/officeart/2005/8/layout/vList2"/>
    <dgm:cxn modelId="{3C589D9C-EC54-4EE8-85C0-2EEB2619088A}" srcId="{41E36BF7-1C0F-47AB-AD5F-4333D47BAF1F}" destId="{BDC8ABCE-D0D5-4D0B-A72B-196BA0DA2CF0}" srcOrd="4" destOrd="0" parTransId="{CBF33E9D-E3D7-4FB3-A2EC-481288D78C50}" sibTransId="{BDDBCD6E-A373-488D-994A-01EFC01B7274}"/>
    <dgm:cxn modelId="{AE55D3A4-0CC7-41DB-A475-D8F1F796ABF2}" srcId="{9D241E9B-A946-4F5B-8699-368B9F217766}" destId="{675EEA12-DFA5-448A-B210-29A6600BDE41}" srcOrd="2" destOrd="0" parTransId="{56093595-D453-4FF8-97CF-E7BD941D2530}" sibTransId="{3BA1B43F-3129-4CAB-B7CA-43C273705711}"/>
    <dgm:cxn modelId="{B826BAD4-62C2-4793-91AF-862B70B6ECC1}" type="presOf" srcId="{DA4B257C-5382-405A-BF35-0BDD09204914}" destId="{5FEDBF16-A7C6-4479-A0C8-2E2902CEF1D0}" srcOrd="0" destOrd="0" presId="urn:microsoft.com/office/officeart/2005/8/layout/vList2"/>
    <dgm:cxn modelId="{ECFFF53C-636B-44FA-AF3F-91267AFBBD7E}" srcId="{9D241E9B-A946-4F5B-8699-368B9F217766}" destId="{62664BA0-424D-4E39-B9B4-9CB7401FE7C0}" srcOrd="1" destOrd="0" parTransId="{374916F9-E144-484C-A082-214C95384736}" sibTransId="{C618B99A-FF8F-4969-B1D7-368453480B7B}"/>
    <dgm:cxn modelId="{BF925A4C-BED5-4631-8DDA-E792C581EB2B}" type="presOf" srcId="{51E6F6D3-17FE-44FF-8B1F-B05799809469}" destId="{367AC1C8-B3EE-4946-A064-7D09074D0D64}" srcOrd="0" destOrd="0" presId="urn:microsoft.com/office/officeart/2005/8/layout/vList2"/>
    <dgm:cxn modelId="{9E80BA52-7105-4757-A129-590ABDDE2AF5}" type="presOf" srcId="{41E36BF7-1C0F-47AB-AD5F-4333D47BAF1F}" destId="{2FA6BB54-4399-449C-895B-AA8677A55CDF}" srcOrd="0" destOrd="0" presId="urn:microsoft.com/office/officeart/2005/8/layout/vList2"/>
    <dgm:cxn modelId="{DA8367CC-0CA0-4225-A1FC-29E96AA1B34D}" type="presOf" srcId="{9D241E9B-A946-4F5B-8699-368B9F217766}" destId="{FA2DB537-2DA8-4A11-BE58-696A9D6C0C1E}" srcOrd="0" destOrd="0" presId="urn:microsoft.com/office/officeart/2005/8/layout/vList2"/>
    <dgm:cxn modelId="{98B471FC-1694-4A25-8518-6C22853265A3}" srcId="{51E6F6D3-17FE-44FF-8B1F-B05799809469}" destId="{41E36BF7-1C0F-47AB-AD5F-4333D47BAF1F}" srcOrd="0" destOrd="0" parTransId="{FCC5B55C-A883-491B-A3EF-44FC05313FFF}" sibTransId="{E13326D8-4742-44F9-BAA4-3946319B2C2A}"/>
    <dgm:cxn modelId="{18773B5F-80A4-434E-90A1-A409340920E7}" type="presOf" srcId="{62664BA0-424D-4E39-B9B4-9CB7401FE7C0}" destId="{9E09203F-777B-4F59-8609-99929C1BE0DA}" srcOrd="0" destOrd="1" presId="urn:microsoft.com/office/officeart/2005/8/layout/vList2"/>
    <dgm:cxn modelId="{84463016-1872-45D7-B742-C66CB87B1402}" type="presOf" srcId="{BDC8ABCE-D0D5-4D0B-A72B-196BA0DA2CF0}" destId="{5FEDBF16-A7C6-4479-A0C8-2E2902CEF1D0}" srcOrd="0" destOrd="4" presId="urn:microsoft.com/office/officeart/2005/8/layout/vList2"/>
    <dgm:cxn modelId="{C40C7A71-5050-446B-92EF-D6D0ADB40A75}" srcId="{41E36BF7-1C0F-47AB-AD5F-4333D47BAF1F}" destId="{3B923D69-862C-4DEB-A20E-02463BE68705}" srcOrd="1" destOrd="0" parTransId="{3E5751BC-33B3-491A-AC91-2D81775AF784}" sibTransId="{83A3CBDF-2041-4CFC-AC75-E14E2EB48890}"/>
    <dgm:cxn modelId="{F9632374-15F1-44E0-9D0C-82BD1BD517C5}" type="presOf" srcId="{675EEA12-DFA5-448A-B210-29A6600BDE41}" destId="{9E09203F-777B-4F59-8609-99929C1BE0DA}" srcOrd="0" destOrd="2" presId="urn:microsoft.com/office/officeart/2005/8/layout/vList2"/>
    <dgm:cxn modelId="{E34D337D-DECB-401C-997B-861EB6077FC7}" type="presOf" srcId="{3B923D69-862C-4DEB-A20E-02463BE68705}" destId="{5FEDBF16-A7C6-4479-A0C8-2E2902CEF1D0}" srcOrd="0" destOrd="1" presId="urn:microsoft.com/office/officeart/2005/8/layout/vList2"/>
    <dgm:cxn modelId="{B0C5A8A4-688D-417C-9D45-13ED0B2EDC72}" type="presOf" srcId="{2D92640E-9557-4C9C-8619-78516FE69AB1}" destId="{5FEDBF16-A7C6-4479-A0C8-2E2902CEF1D0}" srcOrd="0" destOrd="2" presId="urn:microsoft.com/office/officeart/2005/8/layout/vList2"/>
    <dgm:cxn modelId="{F26FD95C-C310-4609-9210-DC18D6BB9B1A}" srcId="{41E36BF7-1C0F-47AB-AD5F-4333D47BAF1F}" destId="{EE073F3D-5356-40F6-A2E3-67C96996B46A}" srcOrd="3" destOrd="0" parTransId="{D2AE5FDF-726B-4072-B9CA-AF691245F8C1}" sibTransId="{24AFB035-163F-4D45-BD64-9D654911585A}"/>
    <dgm:cxn modelId="{058BA478-3611-4282-BBBB-4978B1EB5BF9}" type="presOf" srcId="{38C06194-A047-47DC-BBC5-369201702595}" destId="{9E09203F-777B-4F59-8609-99929C1BE0DA}" srcOrd="0" destOrd="0" presId="urn:microsoft.com/office/officeart/2005/8/layout/vList2"/>
    <dgm:cxn modelId="{68AE8258-119A-4736-ACAC-6E55470D4C17}" srcId="{51E6F6D3-17FE-44FF-8B1F-B05799809469}" destId="{9D241E9B-A946-4F5B-8699-368B9F217766}" srcOrd="1" destOrd="0" parTransId="{D74FF8B5-21C5-4BB0-8D4B-F7C0DE8BE7DF}" sibTransId="{DECDC564-E217-4D16-A24B-DF123DBF7AA7}"/>
    <dgm:cxn modelId="{400AE5D0-49A4-4D57-90CC-1E5F6116BDB4}" srcId="{41E36BF7-1C0F-47AB-AD5F-4333D47BAF1F}" destId="{DA4B257C-5382-405A-BF35-0BDD09204914}" srcOrd="0" destOrd="0" parTransId="{0CB38A45-B4D7-4454-9A38-5D10225F4C9A}" sibTransId="{C8E210EF-8511-4BCC-8229-1C736480094C}"/>
    <dgm:cxn modelId="{E6B910FD-315B-4F55-AEFA-8B176160E708}" type="presParOf" srcId="{367AC1C8-B3EE-4946-A064-7D09074D0D64}" destId="{2FA6BB54-4399-449C-895B-AA8677A55CDF}" srcOrd="0" destOrd="0" presId="urn:microsoft.com/office/officeart/2005/8/layout/vList2"/>
    <dgm:cxn modelId="{643CE3E2-FD63-4646-9CB0-5D970313110F}" type="presParOf" srcId="{367AC1C8-B3EE-4946-A064-7D09074D0D64}" destId="{5FEDBF16-A7C6-4479-A0C8-2E2902CEF1D0}" srcOrd="1" destOrd="0" presId="urn:microsoft.com/office/officeart/2005/8/layout/vList2"/>
    <dgm:cxn modelId="{88FC2C94-1D93-491A-8425-7306DAB9436E}" type="presParOf" srcId="{367AC1C8-B3EE-4946-A064-7D09074D0D64}" destId="{FA2DB537-2DA8-4A11-BE58-696A9D6C0C1E}" srcOrd="2" destOrd="0" presId="urn:microsoft.com/office/officeart/2005/8/layout/vList2"/>
    <dgm:cxn modelId="{D04E32A8-436B-4963-ADFC-E3324E8C48F3}" type="presParOf" srcId="{367AC1C8-B3EE-4946-A064-7D09074D0D64}" destId="{9E09203F-777B-4F59-8609-99929C1BE0DA}" srcOrd="3" destOrd="0" presId="urn:microsoft.com/office/officeart/2005/8/layout/vList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F2187B3-C8A0-488A-92CA-04D43D1416D6}" type="doc">
      <dgm:prSet loTypeId="urn:microsoft.com/office/officeart/2005/8/layout/vList5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64F4F34-9A9E-40FF-947C-0A425C1D6F70}">
      <dgm:prSet custT="1"/>
      <dgm:spPr/>
      <dgm:t>
        <a:bodyPr/>
        <a:lstStyle/>
        <a:p>
          <a:pPr rtl="0"/>
          <a:r>
            <a:rPr lang="en-US" sz="3600" dirty="0" smtClean="0"/>
            <a:t>Wicca is for experimenting with ASOC</a:t>
          </a:r>
        </a:p>
        <a:p>
          <a:pPr rtl="0"/>
          <a:endParaRPr lang="en-US" sz="3600" dirty="0" smtClean="0"/>
        </a:p>
        <a:p>
          <a:pPr rtl="0"/>
          <a:endParaRPr lang="en-US" sz="1600" dirty="0"/>
        </a:p>
      </dgm:t>
    </dgm:pt>
    <dgm:pt modelId="{B36B6BD3-D1F5-4A26-8DC1-6C74291ACFD2}" type="parTrans" cxnId="{5BE8E011-3766-4F5B-BAED-FE2D58E87CC3}">
      <dgm:prSet/>
      <dgm:spPr/>
      <dgm:t>
        <a:bodyPr/>
        <a:lstStyle/>
        <a:p>
          <a:endParaRPr lang="en-US" sz="1200"/>
        </a:p>
      </dgm:t>
    </dgm:pt>
    <dgm:pt modelId="{6FD4CFCD-57D2-4993-B899-F3C977321CCD}" type="sibTrans" cxnId="{5BE8E011-3766-4F5B-BAED-FE2D58E87CC3}">
      <dgm:prSet/>
      <dgm:spPr/>
      <dgm:t>
        <a:bodyPr/>
        <a:lstStyle/>
        <a:p>
          <a:endParaRPr lang="en-US" sz="1200"/>
        </a:p>
      </dgm:t>
    </dgm:pt>
    <dgm:pt modelId="{BC0D8708-67D4-45A4-9C96-E080FFE16556}">
      <dgm:prSet custT="1"/>
      <dgm:spPr/>
      <dgm:t>
        <a:bodyPr/>
        <a:lstStyle/>
        <a:p>
          <a:pPr rtl="0"/>
          <a:r>
            <a:rPr lang="en-US" sz="3600" dirty="0" smtClean="0"/>
            <a:t>Side classes unifies aspects and subclasses to better modularize concerns</a:t>
          </a:r>
        </a:p>
        <a:p>
          <a:pPr rtl="0"/>
          <a:endParaRPr lang="en-US" sz="1600" dirty="0" smtClean="0"/>
        </a:p>
        <a:p>
          <a:pPr rtl="0"/>
          <a:endParaRPr lang="en-US" sz="1600" dirty="0" smtClean="0"/>
        </a:p>
        <a:p>
          <a:pPr rtl="0"/>
          <a:endParaRPr lang="en-US" sz="1600" dirty="0"/>
        </a:p>
      </dgm:t>
    </dgm:pt>
    <dgm:pt modelId="{541B5C7B-BA17-4922-803D-9038E3AD4FC6}" type="parTrans" cxnId="{1217AFC0-618C-4FEB-8987-008D3FD7642E}">
      <dgm:prSet/>
      <dgm:spPr/>
      <dgm:t>
        <a:bodyPr/>
        <a:lstStyle/>
        <a:p>
          <a:endParaRPr lang="en-US" sz="1200"/>
        </a:p>
      </dgm:t>
    </dgm:pt>
    <dgm:pt modelId="{7DC6663E-9EFD-4DF9-9D33-647DC2478CED}" type="sibTrans" cxnId="{1217AFC0-618C-4FEB-8987-008D3FD7642E}">
      <dgm:prSet/>
      <dgm:spPr/>
      <dgm:t>
        <a:bodyPr/>
        <a:lstStyle/>
        <a:p>
          <a:endParaRPr lang="en-US" sz="1200"/>
        </a:p>
      </dgm:t>
    </dgm:pt>
    <dgm:pt modelId="{7E0295E2-3460-4C46-815C-6B2B152AEF58}" type="pres">
      <dgm:prSet presAssocID="{CF2187B3-C8A0-488A-92CA-04D43D1416D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6F5F27D-6A4C-4B0A-BFD1-13C5C67D8380}" type="pres">
      <dgm:prSet presAssocID="{964F4F34-9A9E-40FF-947C-0A425C1D6F70}" presName="linNode" presStyleCnt="0"/>
      <dgm:spPr/>
    </dgm:pt>
    <dgm:pt modelId="{63EC3C07-082C-47EC-969F-1047E72AD21B}" type="pres">
      <dgm:prSet presAssocID="{964F4F34-9A9E-40FF-947C-0A425C1D6F70}" presName="parentText" presStyleLbl="node1" presStyleIdx="0" presStyleCnt="2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66767A-3E0C-40EB-9C25-24EEAB1EFED0}" type="pres">
      <dgm:prSet presAssocID="{6FD4CFCD-57D2-4993-B899-F3C977321CCD}" presName="sp" presStyleCnt="0"/>
      <dgm:spPr/>
    </dgm:pt>
    <dgm:pt modelId="{04AF9C20-26B9-4B19-903A-2F8B93C12C5E}" type="pres">
      <dgm:prSet presAssocID="{BC0D8708-67D4-45A4-9C96-E080FFE16556}" presName="linNode" presStyleCnt="0"/>
      <dgm:spPr/>
    </dgm:pt>
    <dgm:pt modelId="{1F05FA39-15B8-4C3F-8F40-E8684EA8BDA8}" type="pres">
      <dgm:prSet presAssocID="{BC0D8708-67D4-45A4-9C96-E080FFE16556}" presName="parentText" presStyleLbl="node1" presStyleIdx="1" presStyleCnt="2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43218FB-3F6D-481B-BB0C-265D88D326DE}" type="presOf" srcId="{CF2187B3-C8A0-488A-92CA-04D43D1416D6}" destId="{7E0295E2-3460-4C46-815C-6B2B152AEF58}" srcOrd="0" destOrd="0" presId="urn:microsoft.com/office/officeart/2005/8/layout/vList5"/>
    <dgm:cxn modelId="{1217AFC0-618C-4FEB-8987-008D3FD7642E}" srcId="{CF2187B3-C8A0-488A-92CA-04D43D1416D6}" destId="{BC0D8708-67D4-45A4-9C96-E080FFE16556}" srcOrd="1" destOrd="0" parTransId="{541B5C7B-BA17-4922-803D-9038E3AD4FC6}" sibTransId="{7DC6663E-9EFD-4DF9-9D33-647DC2478CED}"/>
    <dgm:cxn modelId="{5B83ADE1-CF34-4DF9-AED6-CF4AA3E27E80}" type="presOf" srcId="{964F4F34-9A9E-40FF-947C-0A425C1D6F70}" destId="{63EC3C07-082C-47EC-969F-1047E72AD21B}" srcOrd="0" destOrd="0" presId="urn:microsoft.com/office/officeart/2005/8/layout/vList5"/>
    <dgm:cxn modelId="{BE06BA6E-301B-4335-BCBD-1045153928B7}" type="presOf" srcId="{BC0D8708-67D4-45A4-9C96-E080FFE16556}" destId="{1F05FA39-15B8-4C3F-8F40-E8684EA8BDA8}" srcOrd="0" destOrd="0" presId="urn:microsoft.com/office/officeart/2005/8/layout/vList5"/>
    <dgm:cxn modelId="{5BE8E011-3766-4F5B-BAED-FE2D58E87CC3}" srcId="{CF2187B3-C8A0-488A-92CA-04D43D1416D6}" destId="{964F4F34-9A9E-40FF-947C-0A425C1D6F70}" srcOrd="0" destOrd="0" parTransId="{B36B6BD3-D1F5-4A26-8DC1-6C74291ACFD2}" sibTransId="{6FD4CFCD-57D2-4993-B899-F3C977321CCD}"/>
    <dgm:cxn modelId="{A351E89B-B478-4C7A-BF16-4BD28C761283}" type="presParOf" srcId="{7E0295E2-3460-4C46-815C-6B2B152AEF58}" destId="{F6F5F27D-6A4C-4B0A-BFD1-13C5C67D8380}" srcOrd="0" destOrd="0" presId="urn:microsoft.com/office/officeart/2005/8/layout/vList5"/>
    <dgm:cxn modelId="{7727B86A-24EB-44A2-88CC-65162B3AD563}" type="presParOf" srcId="{F6F5F27D-6A4C-4B0A-BFD1-13C5C67D8380}" destId="{63EC3C07-082C-47EC-969F-1047E72AD21B}" srcOrd="0" destOrd="0" presId="urn:microsoft.com/office/officeart/2005/8/layout/vList5"/>
    <dgm:cxn modelId="{E55D9EEA-28E9-4ADF-9729-5EADF5E4D9FC}" type="presParOf" srcId="{7E0295E2-3460-4C46-815C-6B2B152AEF58}" destId="{C166767A-3E0C-40EB-9C25-24EEAB1EFED0}" srcOrd="1" destOrd="0" presId="urn:microsoft.com/office/officeart/2005/8/layout/vList5"/>
    <dgm:cxn modelId="{95D903BA-7497-432F-931B-E5D1957A7C64}" type="presParOf" srcId="{7E0295E2-3460-4C46-815C-6B2B152AEF58}" destId="{04AF9C20-26B9-4B19-903A-2F8B93C12C5E}" srcOrd="2" destOrd="0" presId="urn:microsoft.com/office/officeart/2005/8/layout/vList5"/>
    <dgm:cxn modelId="{DD218C80-D63C-48A4-8D94-33D41A2BBEBF}" type="presParOf" srcId="{04AF9C20-26B9-4B19-903A-2F8B93C12C5E}" destId="{1F05FA39-15B8-4C3F-8F40-E8684EA8BDA8}" srcOrd="0" destOrd="0" presId="urn:microsoft.com/office/officeart/2005/8/layout/vList5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26E107-BE8F-4619-96CC-D2644FF21ACB}" type="datetimeFigureOut">
              <a:rPr lang="en-US" smtClean="0"/>
              <a:pPr/>
              <a:t>3/17/2007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11F628-B8CD-4450-B5FF-C64C47E6D21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13509C-083D-4C2E-A4FE-924FE7306522}" type="datetimeFigureOut">
              <a:rPr lang="en-US" smtClean="0"/>
              <a:pPr/>
              <a:t>3/17/2007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18A134-E4DE-4FC7-B5CB-CCFE9FDC0B6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18A134-E4DE-4FC7-B5CB-CCFE9FDC0B6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749FB2-A143-4BA8-9573-1B0F07EBC442}" type="slidenum">
              <a:rPr lang="en-US"/>
              <a:pPr/>
              <a:t>10</a:t>
            </a:fld>
            <a:endParaRPr lang="en-US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18A134-E4DE-4FC7-B5CB-CCFE9FDC0B62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18A134-E4DE-4FC7-B5CB-CCFE9FDC0B62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18A134-E4DE-4FC7-B5CB-CCFE9FDC0B62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3081E75-6732-48B4-808C-15D2A660862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18A134-E4DE-4FC7-B5CB-CCFE9FDC0B62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18A134-E4DE-4FC7-B5CB-CCFE9FDC0B62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6CE7BAE-D938-405C-A84E-14EC1F6C8CE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A51565-ED92-41AC-AD69-499A1828B61B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A51565-ED92-41AC-AD69-499A1828B61B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18A134-E4DE-4FC7-B5CB-CCFE9FDC0B6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A51565-ED92-41AC-AD69-499A1828B61B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A51565-ED92-41AC-AD69-499A1828B61B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A51565-ED92-41AC-AD69-499A1828B61B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A51565-ED92-41AC-AD69-499A1828B61B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A51565-ED92-41AC-AD69-499A1828B61B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A51565-ED92-41AC-AD69-499A1828B61B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A51565-ED92-41AC-AD69-499A1828B61B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A51565-ED92-41AC-AD69-499A1828B61B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A51565-ED92-41AC-AD69-499A1828B61B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A51565-ED92-41AC-AD69-499A1828B61B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18A134-E4DE-4FC7-B5CB-CCFE9FDC0B6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18A134-E4DE-4FC7-B5CB-CCFE9FDC0B62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18A134-E4DE-4FC7-B5CB-CCFE9FDC0B62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18A134-E4DE-4FC7-B5CB-CCFE9FDC0B62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2813A7-BF85-46B3-BA85-A3F44EB2BE37}" type="slidenum">
              <a:rPr lang="en-US"/>
              <a:pPr/>
              <a:t>35</a:t>
            </a:fld>
            <a:endParaRPr lang="en-US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BB62915-FA86-46D2-BEAD-4988D973892C}" type="slidenum">
              <a:rPr lang="en-US"/>
              <a:pPr/>
              <a:t>36</a:t>
            </a:fld>
            <a:endParaRPr lang="en-US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27B4EC-E8C8-4304-B830-E54F8A6E8638}" type="slidenum">
              <a:rPr lang="en-US"/>
              <a:pPr/>
              <a:t>37</a:t>
            </a:fld>
            <a:endParaRPr lang="en-US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6E1212-1A5B-4B0A-B291-CC751E8EF30D}" type="slidenum">
              <a:rPr lang="en-US"/>
              <a:pPr/>
              <a:t>38</a:t>
            </a:fld>
            <a:endParaRPr lang="en-US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6E1212-1A5B-4B0A-B291-CC751E8EF30D}" type="slidenum">
              <a:rPr lang="en-US"/>
              <a:pPr/>
              <a:t>39</a:t>
            </a:fld>
            <a:endParaRPr lang="en-US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A9C842-7352-4124-B8B1-1AD1244EFF26}" type="slidenum">
              <a:rPr lang="en-US"/>
              <a:pPr/>
              <a:t>4</a:t>
            </a:fld>
            <a:endParaRPr lang="en-US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B88B4C-7067-4021-847C-D5B60F5B3428}" type="slidenum">
              <a:rPr lang="en-US"/>
              <a:pPr/>
              <a:t>5</a:t>
            </a:fld>
            <a:endParaRPr lang="en-US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18A134-E4DE-4FC7-B5CB-CCFE9FDC0B6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27A04D-E294-4104-A0E3-65903929AFA7}" type="slidenum">
              <a:rPr lang="en-US"/>
              <a:pPr/>
              <a:t>7</a:t>
            </a:fld>
            <a:endParaRPr lang="en-US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27A04D-E294-4104-A0E3-65903929AFA7}" type="slidenum">
              <a:rPr lang="en-US"/>
              <a:pPr/>
              <a:t>8</a:t>
            </a:fld>
            <a:endParaRPr lang="en-US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18A134-E4DE-4FC7-B5CB-CCFE9FDC0B62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14" name="Oval 30"/>
          <p:cNvSpPr>
            <a:spLocks noChangeArrowheads="1"/>
          </p:cNvSpPr>
          <p:nvPr/>
        </p:nvSpPr>
        <p:spPr bwMode="auto">
          <a:xfrm>
            <a:off x="317500" y="1676400"/>
            <a:ext cx="314325" cy="314325"/>
          </a:xfrm>
          <a:prstGeom prst="ellipse">
            <a:avLst/>
          </a:prstGeom>
          <a:solidFill>
            <a:srgbClr val="2E5F78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42015" name="Oval 31"/>
          <p:cNvSpPr>
            <a:spLocks noChangeArrowheads="1"/>
          </p:cNvSpPr>
          <p:nvPr/>
        </p:nvSpPr>
        <p:spPr bwMode="auto">
          <a:xfrm>
            <a:off x="814388" y="1677988"/>
            <a:ext cx="315912" cy="314325"/>
          </a:xfrm>
          <a:prstGeom prst="ellipse">
            <a:avLst/>
          </a:prstGeom>
          <a:solidFill>
            <a:srgbClr val="5098B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42016" name="Oval 32"/>
          <p:cNvSpPr>
            <a:spLocks noChangeArrowheads="1"/>
          </p:cNvSpPr>
          <p:nvPr/>
        </p:nvSpPr>
        <p:spPr bwMode="auto">
          <a:xfrm>
            <a:off x="1312863" y="1677988"/>
            <a:ext cx="314325" cy="314325"/>
          </a:xfrm>
          <a:prstGeom prst="ellipse">
            <a:avLst/>
          </a:pr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33600" y="1371600"/>
            <a:ext cx="6477000" cy="1752600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733800"/>
            <a:ext cx="6477000" cy="1981200"/>
          </a:xfrm>
        </p:spPr>
        <p:txBody>
          <a:bodyPr wrap="square"/>
          <a:lstStyle>
            <a:lvl1pPr marL="0" indent="0">
              <a:buFont typeface="Wingdings 3" pitchFamily="18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7086600" y="6248400"/>
            <a:ext cx="1524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 dirty="0" smtClean="0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810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 dirty="0" smtClean="0"/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22098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pPr algn="r"/>
            <a:fld id="{47E06F9A-4543-41A4-9BCA-BFDDC4CB11EA}" type="slidenum">
              <a:rPr lang="en-US" smtClean="0"/>
              <a:pPr algn="r"/>
              <a:t>‹#›</a:t>
            </a:fld>
            <a:endParaRPr lang="en-US" dirty="0" smtClean="0"/>
          </a:p>
        </p:txBody>
      </p:sp>
      <p:sp>
        <p:nvSpPr>
          <p:cNvPr id="41991" name="Line 7"/>
          <p:cNvSpPr>
            <a:spLocks noChangeShapeType="1"/>
          </p:cNvSpPr>
          <p:nvPr/>
        </p:nvSpPr>
        <p:spPr bwMode="auto">
          <a:xfrm>
            <a:off x="1905000" y="1219200"/>
            <a:ext cx="0" cy="20574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19" name="Rectangle 35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 sz="1200"/>
            </a:pPr>
            <a:r>
              <a:rPr lang="en-US" smtClean="0"/>
              <a:t>3/9/2007</a:t>
            </a:r>
            <a:endParaRPr lang="en-US" b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 sz="1200"/>
            </a:pPr>
            <a:r>
              <a:rPr lang="en-US" b="0" smtClean="0">
                <a:solidFill>
                  <a:schemeClr val="tx2"/>
                </a:solidFill>
              </a:rPr>
              <a:t>AOSD 2007</a:t>
            </a:r>
            <a:endParaRPr lang="en-US" b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 sz="1200"/>
            </a:pPr>
            <a:fld id="{47E06F9A-4543-41A4-9BCA-BFDDC4CB11EA}" type="slidenum">
              <a:rPr lang="en-US" smtClean="0"/>
              <a:pPr>
                <a:defRPr sz="1200"/>
              </a:pPr>
              <a:t>‹#›</a:t>
            </a:fld>
            <a:endParaRPr lang="en-US" b="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 sz="1200"/>
            </a:pPr>
            <a:r>
              <a:rPr lang="en-US" smtClean="0"/>
              <a:t>3/9/2007</a:t>
            </a:r>
            <a:endParaRPr lang="en-US" b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 sz="1200"/>
            </a:pPr>
            <a:r>
              <a:rPr lang="en-US" b="0" smtClean="0">
                <a:solidFill>
                  <a:schemeClr val="tx2"/>
                </a:solidFill>
              </a:rPr>
              <a:t>AOSD 2007</a:t>
            </a:r>
            <a:endParaRPr lang="en-US" b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 sz="1200"/>
            </a:pPr>
            <a:fld id="{47E06F9A-4543-41A4-9BCA-BFDDC4CB11EA}" type="slidenum">
              <a:rPr lang="en-US" smtClean="0"/>
              <a:pPr>
                <a:defRPr sz="1200"/>
              </a:pPr>
              <a:t>‹#›</a:t>
            </a:fld>
            <a:endParaRPr lang="en-US" b="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90500"/>
            <a:ext cx="1752600" cy="5829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190500"/>
            <a:ext cx="5105400" cy="5829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 sz="1200"/>
            </a:pPr>
            <a:r>
              <a:rPr lang="en-US" smtClean="0"/>
              <a:t>3/9/2007</a:t>
            </a:r>
            <a:endParaRPr lang="en-US" b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 sz="1200"/>
            </a:pPr>
            <a:r>
              <a:rPr lang="en-US" b="0" smtClean="0">
                <a:solidFill>
                  <a:schemeClr val="tx2"/>
                </a:solidFill>
              </a:rPr>
              <a:t>AOSD 2007</a:t>
            </a:r>
            <a:endParaRPr lang="en-US" b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 sz="1200"/>
            </a:pPr>
            <a:fld id="{47E06F9A-4543-41A4-9BCA-BFDDC4CB11EA}" type="slidenum">
              <a:rPr lang="en-US" smtClean="0"/>
              <a:pPr>
                <a:defRPr sz="1200"/>
              </a:pPr>
              <a:t>‹#›</a:t>
            </a:fld>
            <a:endParaRPr lang="en-US" b="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700" name="Rectangle 12"/>
          <p:cNvSpPr>
            <a:spLocks noChangeArrowheads="1"/>
          </p:cNvSpPr>
          <p:nvPr/>
        </p:nvSpPr>
        <p:spPr bwMode="auto">
          <a:xfrm>
            <a:off x="0" y="0"/>
            <a:ext cx="9140825" cy="6856413"/>
          </a:xfrm>
          <a:prstGeom prst="rect">
            <a:avLst/>
          </a:prstGeom>
          <a:solidFill>
            <a:srgbClr val="30628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4690" name="Oval 2"/>
          <p:cNvSpPr>
            <a:spLocks noChangeArrowheads="1"/>
          </p:cNvSpPr>
          <p:nvPr/>
        </p:nvSpPr>
        <p:spPr bwMode="auto">
          <a:xfrm>
            <a:off x="317500" y="1676400"/>
            <a:ext cx="314325" cy="314325"/>
          </a:xfrm>
          <a:prstGeom prst="ellipse">
            <a:avLst/>
          </a:prstGeom>
          <a:solidFill>
            <a:srgbClr val="488AC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114691" name="Oval 3"/>
          <p:cNvSpPr>
            <a:spLocks noChangeArrowheads="1"/>
          </p:cNvSpPr>
          <p:nvPr/>
        </p:nvSpPr>
        <p:spPr bwMode="auto">
          <a:xfrm>
            <a:off x="814388" y="1677988"/>
            <a:ext cx="315912" cy="314325"/>
          </a:xfrm>
          <a:prstGeom prst="ellipse">
            <a:avLst/>
          </a:prstGeom>
          <a:solidFill>
            <a:srgbClr val="80B4CE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114692" name="Oval 4"/>
          <p:cNvSpPr>
            <a:spLocks noChangeArrowheads="1"/>
          </p:cNvSpPr>
          <p:nvPr/>
        </p:nvSpPr>
        <p:spPr bwMode="auto">
          <a:xfrm>
            <a:off x="1312863" y="1677988"/>
            <a:ext cx="314325" cy="314325"/>
          </a:xfrm>
          <a:prstGeom prst="ellipse">
            <a:avLst/>
          </a:pr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11469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2133600" y="1371600"/>
            <a:ext cx="6477000" cy="1752600"/>
          </a:xfrm>
        </p:spPr>
        <p:txBody>
          <a:bodyPr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4694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733800"/>
            <a:ext cx="6477000" cy="1981200"/>
          </a:xfrm>
        </p:spPr>
        <p:txBody>
          <a:bodyPr wrap="square"/>
          <a:lstStyle>
            <a:lvl1pPr marL="0" indent="0">
              <a:buFont typeface="Wingdings 3" pitchFamily="18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4695" name="Rectangle 7"/>
          <p:cNvSpPr>
            <a:spLocks noGrp="1" noChangeArrowheads="1"/>
          </p:cNvSpPr>
          <p:nvPr>
            <p:ph type="dt" sz="half" idx="2"/>
          </p:nvPr>
        </p:nvSpPr>
        <p:spPr>
          <a:xfrm>
            <a:off x="7086600" y="6248400"/>
            <a:ext cx="1524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114696" name="Rectangle 8"/>
          <p:cNvSpPr>
            <a:spLocks noGrp="1" noChangeArrowheads="1"/>
          </p:cNvSpPr>
          <p:nvPr>
            <p:ph type="ftr" sz="quarter" idx="3"/>
          </p:nvPr>
        </p:nvSpPr>
        <p:spPr>
          <a:xfrm>
            <a:off x="3810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114697" name="Rectangle 9"/>
          <p:cNvSpPr>
            <a:spLocks noGrp="1" noChangeArrowheads="1"/>
          </p:cNvSpPr>
          <p:nvPr>
            <p:ph type="sldNum" sz="quarter" idx="4"/>
          </p:nvPr>
        </p:nvSpPr>
        <p:spPr>
          <a:xfrm>
            <a:off x="22098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fld id="{1D2C37E1-A5D7-45FD-833C-6CFFEF37EDE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14698" name="Line 10"/>
          <p:cNvSpPr>
            <a:spLocks noChangeShapeType="1"/>
          </p:cNvSpPr>
          <p:nvPr/>
        </p:nvSpPr>
        <p:spPr bwMode="auto">
          <a:xfrm>
            <a:off x="1905000" y="1219200"/>
            <a:ext cx="0" cy="20574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4699" name="Rectangle 1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3B4A52-E083-4CCE-BFE3-20126F09680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6697EB-8BE8-4D96-A058-0788442914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0" y="19050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19050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80D7CE-C4B6-4CE6-98D6-3AEC015372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31043E-CAF6-41CB-BC63-F323555E9A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F86010-A96B-47DC-9991-84D2CA31946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B412BF-2198-4671-AA00-3E10AE556F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EACCEB-E4C9-49AF-B98B-BFE0105D13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E06F9A-4543-41A4-9BCA-BFDDC4CB11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29593E-0091-4B09-9E0C-DA16EBEFB3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C101EC-FC4B-43AA-9466-06E0B6F671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90500"/>
            <a:ext cx="1752600" cy="5829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190500"/>
            <a:ext cx="5105400" cy="5829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F27C5C-0AB8-4BE6-B3A1-88EEBDF7C0C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14" name="Oval 30"/>
          <p:cNvSpPr>
            <a:spLocks noChangeArrowheads="1"/>
          </p:cNvSpPr>
          <p:nvPr/>
        </p:nvSpPr>
        <p:spPr bwMode="auto">
          <a:xfrm>
            <a:off x="317500" y="1676400"/>
            <a:ext cx="314325" cy="314325"/>
          </a:xfrm>
          <a:prstGeom prst="ellipse">
            <a:avLst/>
          </a:prstGeom>
          <a:solidFill>
            <a:srgbClr val="2E5F78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42015" name="Oval 31"/>
          <p:cNvSpPr>
            <a:spLocks noChangeArrowheads="1"/>
          </p:cNvSpPr>
          <p:nvPr/>
        </p:nvSpPr>
        <p:spPr bwMode="auto">
          <a:xfrm>
            <a:off x="814388" y="1677988"/>
            <a:ext cx="315912" cy="314325"/>
          </a:xfrm>
          <a:prstGeom prst="ellipse">
            <a:avLst/>
          </a:prstGeom>
          <a:solidFill>
            <a:srgbClr val="5098B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42016" name="Oval 32"/>
          <p:cNvSpPr>
            <a:spLocks noChangeArrowheads="1"/>
          </p:cNvSpPr>
          <p:nvPr/>
        </p:nvSpPr>
        <p:spPr bwMode="auto">
          <a:xfrm>
            <a:off x="1312863" y="1677988"/>
            <a:ext cx="314325" cy="314325"/>
          </a:xfrm>
          <a:prstGeom prst="ellipse">
            <a:avLst/>
          </a:pr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33600" y="1371600"/>
            <a:ext cx="6477000" cy="1752600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733800"/>
            <a:ext cx="6477000" cy="1981200"/>
          </a:xfrm>
        </p:spPr>
        <p:txBody>
          <a:bodyPr wrap="square"/>
          <a:lstStyle>
            <a:lvl1pPr marL="0" indent="0">
              <a:buFont typeface="Wingdings 3" pitchFamily="18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7086600" y="6248400"/>
            <a:ext cx="1524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 dirty="0" smtClean="0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810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 dirty="0" smtClean="0"/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22098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pPr algn="r"/>
            <a:fld id="{47E06F9A-4543-41A4-9BCA-BFDDC4CB11EA}" type="slidenum">
              <a:rPr lang="en-US" smtClean="0"/>
              <a:pPr algn="r"/>
              <a:t>‹#›</a:t>
            </a:fld>
            <a:endParaRPr lang="en-US" dirty="0" smtClean="0"/>
          </a:p>
        </p:txBody>
      </p:sp>
      <p:sp>
        <p:nvSpPr>
          <p:cNvPr id="41991" name="Line 7"/>
          <p:cNvSpPr>
            <a:spLocks noChangeShapeType="1"/>
          </p:cNvSpPr>
          <p:nvPr/>
        </p:nvSpPr>
        <p:spPr bwMode="auto">
          <a:xfrm>
            <a:off x="1905000" y="1219200"/>
            <a:ext cx="0" cy="20574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19" name="Rectangle 35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E06F9A-4543-41A4-9BCA-BFDDC4CB11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E06F9A-4543-41A4-9BCA-BFDDC4CB11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0" y="19050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19050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E06F9A-4543-41A4-9BCA-BFDDC4CB11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E06F9A-4543-41A4-9BCA-BFDDC4CB11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E06F9A-4543-41A4-9BCA-BFDDC4CB11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E06F9A-4543-41A4-9BCA-BFDDC4CB11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E06F9A-4543-41A4-9BCA-BFDDC4CB11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E06F9A-4543-41A4-9BCA-BFDDC4CB11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E06F9A-4543-41A4-9BCA-BFDDC4CB11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 sz="1200"/>
            </a:pPr>
            <a:r>
              <a:rPr lang="en-US" smtClean="0"/>
              <a:t>3/9/2007</a:t>
            </a:r>
            <a:endParaRPr lang="en-US" b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 sz="1200"/>
            </a:pPr>
            <a:r>
              <a:rPr lang="en-US" b="0" smtClean="0">
                <a:solidFill>
                  <a:schemeClr val="tx2"/>
                </a:solidFill>
              </a:rPr>
              <a:t>AOSD 2007</a:t>
            </a:r>
            <a:endParaRPr lang="en-US" b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 sz="1200"/>
            </a:pPr>
            <a:fld id="{47E06F9A-4543-41A4-9BCA-BFDDC4CB11EA}" type="slidenum">
              <a:rPr lang="en-US" smtClean="0"/>
              <a:pPr>
                <a:defRPr sz="1200"/>
              </a:pPr>
              <a:t>‹#›</a:t>
            </a:fld>
            <a:endParaRPr lang="en-US" b="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90500"/>
            <a:ext cx="1752600" cy="5829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190500"/>
            <a:ext cx="5105400" cy="5829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 sz="1200"/>
            </a:pPr>
            <a:r>
              <a:rPr lang="en-US" smtClean="0"/>
              <a:t>3/9/2007</a:t>
            </a:r>
            <a:endParaRPr lang="en-US" b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 sz="1200"/>
            </a:pPr>
            <a:r>
              <a:rPr lang="en-US" b="0" smtClean="0">
                <a:solidFill>
                  <a:schemeClr val="tx2"/>
                </a:solidFill>
              </a:rPr>
              <a:t>AOSD 2007</a:t>
            </a:r>
            <a:endParaRPr lang="en-US" b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 sz="1200"/>
            </a:pPr>
            <a:fld id="{47E06F9A-4543-41A4-9BCA-BFDDC4CB11EA}" type="slidenum">
              <a:rPr lang="en-US" smtClean="0"/>
              <a:pPr>
                <a:defRPr sz="1200"/>
              </a:pPr>
              <a:t>‹#›</a:t>
            </a:fld>
            <a:endParaRPr lang="en-US" b="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700" name="Rectangle 12"/>
          <p:cNvSpPr>
            <a:spLocks noChangeArrowheads="1"/>
          </p:cNvSpPr>
          <p:nvPr/>
        </p:nvSpPr>
        <p:spPr bwMode="auto">
          <a:xfrm>
            <a:off x="0" y="0"/>
            <a:ext cx="9140825" cy="6856413"/>
          </a:xfrm>
          <a:prstGeom prst="rect">
            <a:avLst/>
          </a:prstGeom>
          <a:solidFill>
            <a:srgbClr val="30628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4690" name="Oval 2"/>
          <p:cNvSpPr>
            <a:spLocks noChangeArrowheads="1"/>
          </p:cNvSpPr>
          <p:nvPr/>
        </p:nvSpPr>
        <p:spPr bwMode="auto">
          <a:xfrm>
            <a:off x="317500" y="1676400"/>
            <a:ext cx="314325" cy="314325"/>
          </a:xfrm>
          <a:prstGeom prst="ellipse">
            <a:avLst/>
          </a:prstGeom>
          <a:solidFill>
            <a:srgbClr val="488AC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114691" name="Oval 3"/>
          <p:cNvSpPr>
            <a:spLocks noChangeArrowheads="1"/>
          </p:cNvSpPr>
          <p:nvPr/>
        </p:nvSpPr>
        <p:spPr bwMode="auto">
          <a:xfrm>
            <a:off x="814388" y="1677988"/>
            <a:ext cx="315912" cy="314325"/>
          </a:xfrm>
          <a:prstGeom prst="ellipse">
            <a:avLst/>
          </a:prstGeom>
          <a:solidFill>
            <a:srgbClr val="80B4CE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114692" name="Oval 4"/>
          <p:cNvSpPr>
            <a:spLocks noChangeArrowheads="1"/>
          </p:cNvSpPr>
          <p:nvPr/>
        </p:nvSpPr>
        <p:spPr bwMode="auto">
          <a:xfrm>
            <a:off x="1312863" y="1677988"/>
            <a:ext cx="314325" cy="314325"/>
          </a:xfrm>
          <a:prstGeom prst="ellipse">
            <a:avLst/>
          </a:pr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11469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2133600" y="1371600"/>
            <a:ext cx="6477000" cy="1752600"/>
          </a:xfrm>
        </p:spPr>
        <p:txBody>
          <a:bodyPr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4694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733800"/>
            <a:ext cx="6477000" cy="1981200"/>
          </a:xfrm>
        </p:spPr>
        <p:txBody>
          <a:bodyPr wrap="square"/>
          <a:lstStyle>
            <a:lvl1pPr marL="0" indent="0">
              <a:buFont typeface="Wingdings 3" pitchFamily="18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4695" name="Rectangle 7"/>
          <p:cNvSpPr>
            <a:spLocks noGrp="1" noChangeArrowheads="1"/>
          </p:cNvSpPr>
          <p:nvPr>
            <p:ph type="dt" sz="half" idx="2"/>
          </p:nvPr>
        </p:nvSpPr>
        <p:spPr>
          <a:xfrm>
            <a:off x="7086600" y="6248400"/>
            <a:ext cx="1524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114696" name="Rectangle 8"/>
          <p:cNvSpPr>
            <a:spLocks noGrp="1" noChangeArrowheads="1"/>
          </p:cNvSpPr>
          <p:nvPr>
            <p:ph type="ftr" sz="quarter" idx="3"/>
          </p:nvPr>
        </p:nvSpPr>
        <p:spPr>
          <a:xfrm>
            <a:off x="3810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114697" name="Rectangle 9"/>
          <p:cNvSpPr>
            <a:spLocks noGrp="1" noChangeArrowheads="1"/>
          </p:cNvSpPr>
          <p:nvPr>
            <p:ph type="sldNum" sz="quarter" idx="4"/>
          </p:nvPr>
        </p:nvSpPr>
        <p:spPr>
          <a:xfrm>
            <a:off x="22098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fld id="{1D2C37E1-A5D7-45FD-833C-6CFFEF37EDE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14698" name="Line 10"/>
          <p:cNvSpPr>
            <a:spLocks noChangeShapeType="1"/>
          </p:cNvSpPr>
          <p:nvPr/>
        </p:nvSpPr>
        <p:spPr bwMode="auto">
          <a:xfrm>
            <a:off x="1905000" y="1219200"/>
            <a:ext cx="0" cy="20574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4699" name="Rectangle 1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3B4A52-E083-4CCE-BFE3-20126F09680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6697EB-8BE8-4D96-A058-0788442914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0" y="19050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19050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80D7CE-C4B6-4CE6-98D6-3AEC015372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31043E-CAF6-41CB-BC63-F323555E9A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F86010-A96B-47DC-9991-84D2CA31946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0" y="19050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19050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E06F9A-4543-41A4-9BCA-BFDDC4CB11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B412BF-2198-4671-AA00-3E10AE556F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EACCEB-E4C9-49AF-B98B-BFE0105D13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29593E-0091-4B09-9E0C-DA16EBEFB3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C101EC-FC4B-43AA-9466-06E0B6F671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90500"/>
            <a:ext cx="1752600" cy="5829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190500"/>
            <a:ext cx="5105400" cy="5829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F27C5C-0AB8-4BE6-B3A1-88EEBDF7C0C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14" name="Oval 30"/>
          <p:cNvSpPr>
            <a:spLocks noChangeArrowheads="1"/>
          </p:cNvSpPr>
          <p:nvPr/>
        </p:nvSpPr>
        <p:spPr bwMode="auto">
          <a:xfrm>
            <a:off x="317500" y="1676400"/>
            <a:ext cx="314325" cy="314325"/>
          </a:xfrm>
          <a:prstGeom prst="ellipse">
            <a:avLst/>
          </a:prstGeom>
          <a:solidFill>
            <a:srgbClr val="2E5F78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42015" name="Oval 31"/>
          <p:cNvSpPr>
            <a:spLocks noChangeArrowheads="1"/>
          </p:cNvSpPr>
          <p:nvPr/>
        </p:nvSpPr>
        <p:spPr bwMode="auto">
          <a:xfrm>
            <a:off x="814388" y="1677988"/>
            <a:ext cx="315912" cy="314325"/>
          </a:xfrm>
          <a:prstGeom prst="ellipse">
            <a:avLst/>
          </a:prstGeom>
          <a:solidFill>
            <a:srgbClr val="5098B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42016" name="Oval 32"/>
          <p:cNvSpPr>
            <a:spLocks noChangeArrowheads="1"/>
          </p:cNvSpPr>
          <p:nvPr/>
        </p:nvSpPr>
        <p:spPr bwMode="auto">
          <a:xfrm>
            <a:off x="1312863" y="1677988"/>
            <a:ext cx="314325" cy="314325"/>
          </a:xfrm>
          <a:prstGeom prst="ellipse">
            <a:avLst/>
          </a:pr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33600" y="1371600"/>
            <a:ext cx="6477000" cy="1752600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733800"/>
            <a:ext cx="6477000" cy="1981200"/>
          </a:xfrm>
        </p:spPr>
        <p:txBody>
          <a:bodyPr wrap="square"/>
          <a:lstStyle>
            <a:lvl1pPr marL="0" indent="0">
              <a:buFont typeface="Wingdings 3" pitchFamily="18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7086600" y="6248400"/>
            <a:ext cx="1524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 dirty="0" smtClean="0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810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 dirty="0" smtClean="0"/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22098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pPr algn="r"/>
            <a:fld id="{47E06F9A-4543-41A4-9BCA-BFDDC4CB11EA}" type="slidenum">
              <a:rPr lang="en-US" smtClean="0"/>
              <a:pPr algn="r"/>
              <a:t>‹#›</a:t>
            </a:fld>
            <a:endParaRPr lang="en-US" dirty="0" smtClean="0"/>
          </a:p>
        </p:txBody>
      </p:sp>
      <p:sp>
        <p:nvSpPr>
          <p:cNvPr id="41991" name="Line 7"/>
          <p:cNvSpPr>
            <a:spLocks noChangeShapeType="1"/>
          </p:cNvSpPr>
          <p:nvPr/>
        </p:nvSpPr>
        <p:spPr bwMode="auto">
          <a:xfrm>
            <a:off x="1905000" y="1219200"/>
            <a:ext cx="0" cy="20574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19" name="Rectangle 35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E06F9A-4543-41A4-9BCA-BFDDC4CB11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E06F9A-4543-41A4-9BCA-BFDDC4CB11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0" y="19050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19050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E06F9A-4543-41A4-9BCA-BFDDC4CB11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E06F9A-4543-41A4-9BCA-BFDDC4CB11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E06F9A-4543-41A4-9BCA-BFDDC4CB11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E06F9A-4543-41A4-9BCA-BFDDC4CB11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E06F9A-4543-41A4-9BCA-BFDDC4CB11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E06F9A-4543-41A4-9BCA-BFDDC4CB11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E06F9A-4543-41A4-9BCA-BFDDC4CB11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 sz="1200"/>
            </a:pPr>
            <a:r>
              <a:rPr lang="en-US" smtClean="0"/>
              <a:t>3/9/2007</a:t>
            </a:r>
            <a:endParaRPr lang="en-US" b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 sz="1200"/>
            </a:pPr>
            <a:r>
              <a:rPr lang="en-US" b="0" smtClean="0">
                <a:solidFill>
                  <a:schemeClr val="tx2"/>
                </a:solidFill>
              </a:rPr>
              <a:t>AOSD 2007</a:t>
            </a:r>
            <a:endParaRPr lang="en-US" b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 sz="1200"/>
            </a:pPr>
            <a:fld id="{47E06F9A-4543-41A4-9BCA-BFDDC4CB11EA}" type="slidenum">
              <a:rPr lang="en-US" smtClean="0"/>
              <a:pPr>
                <a:defRPr sz="1200"/>
              </a:pPr>
              <a:t>‹#›</a:t>
            </a:fld>
            <a:endParaRPr lang="en-US" b="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90500"/>
            <a:ext cx="1752600" cy="5829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190500"/>
            <a:ext cx="5105400" cy="5829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 sz="1200"/>
            </a:pPr>
            <a:r>
              <a:rPr lang="en-US" smtClean="0"/>
              <a:t>3/9/2007</a:t>
            </a:r>
            <a:endParaRPr lang="en-US" b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 sz="1200"/>
            </a:pPr>
            <a:r>
              <a:rPr lang="en-US" b="0" smtClean="0">
                <a:solidFill>
                  <a:schemeClr val="tx2"/>
                </a:solidFill>
              </a:rPr>
              <a:t>AOSD 2007</a:t>
            </a:r>
            <a:endParaRPr lang="en-US" b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 sz="1200"/>
            </a:pPr>
            <a:fld id="{47E06F9A-4543-41A4-9BCA-BFDDC4CB11EA}" type="slidenum">
              <a:rPr lang="en-US" smtClean="0"/>
              <a:pPr>
                <a:defRPr sz="1200"/>
              </a:pPr>
              <a:t>‹#›</a:t>
            </a:fld>
            <a:endParaRPr lang="en-US" b="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700" name="Rectangle 12"/>
          <p:cNvSpPr>
            <a:spLocks noChangeArrowheads="1"/>
          </p:cNvSpPr>
          <p:nvPr/>
        </p:nvSpPr>
        <p:spPr bwMode="auto">
          <a:xfrm>
            <a:off x="0" y="0"/>
            <a:ext cx="9140825" cy="6856413"/>
          </a:xfrm>
          <a:prstGeom prst="rect">
            <a:avLst/>
          </a:prstGeom>
          <a:solidFill>
            <a:srgbClr val="30628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4690" name="Oval 2"/>
          <p:cNvSpPr>
            <a:spLocks noChangeArrowheads="1"/>
          </p:cNvSpPr>
          <p:nvPr/>
        </p:nvSpPr>
        <p:spPr bwMode="auto">
          <a:xfrm>
            <a:off x="317500" y="1676400"/>
            <a:ext cx="314325" cy="314325"/>
          </a:xfrm>
          <a:prstGeom prst="ellipse">
            <a:avLst/>
          </a:prstGeom>
          <a:solidFill>
            <a:srgbClr val="488AC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114691" name="Oval 3"/>
          <p:cNvSpPr>
            <a:spLocks noChangeArrowheads="1"/>
          </p:cNvSpPr>
          <p:nvPr/>
        </p:nvSpPr>
        <p:spPr bwMode="auto">
          <a:xfrm>
            <a:off x="814388" y="1677988"/>
            <a:ext cx="315912" cy="314325"/>
          </a:xfrm>
          <a:prstGeom prst="ellipse">
            <a:avLst/>
          </a:prstGeom>
          <a:solidFill>
            <a:srgbClr val="80B4CE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114692" name="Oval 4"/>
          <p:cNvSpPr>
            <a:spLocks noChangeArrowheads="1"/>
          </p:cNvSpPr>
          <p:nvPr/>
        </p:nvSpPr>
        <p:spPr bwMode="auto">
          <a:xfrm>
            <a:off x="1312863" y="1677988"/>
            <a:ext cx="314325" cy="314325"/>
          </a:xfrm>
          <a:prstGeom prst="ellipse">
            <a:avLst/>
          </a:pr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11469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2133600" y="1371600"/>
            <a:ext cx="6477000" cy="1752600"/>
          </a:xfrm>
        </p:spPr>
        <p:txBody>
          <a:bodyPr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4694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733800"/>
            <a:ext cx="6477000" cy="1981200"/>
          </a:xfrm>
        </p:spPr>
        <p:txBody>
          <a:bodyPr wrap="square"/>
          <a:lstStyle>
            <a:lvl1pPr marL="0" indent="0">
              <a:buFont typeface="Wingdings 3" pitchFamily="18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4695" name="Rectangle 7"/>
          <p:cNvSpPr>
            <a:spLocks noGrp="1" noChangeArrowheads="1"/>
          </p:cNvSpPr>
          <p:nvPr>
            <p:ph type="dt" sz="half" idx="2"/>
          </p:nvPr>
        </p:nvSpPr>
        <p:spPr>
          <a:xfrm>
            <a:off x="7086600" y="6248400"/>
            <a:ext cx="1524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114696" name="Rectangle 8"/>
          <p:cNvSpPr>
            <a:spLocks noGrp="1" noChangeArrowheads="1"/>
          </p:cNvSpPr>
          <p:nvPr>
            <p:ph type="ftr" sz="quarter" idx="3"/>
          </p:nvPr>
        </p:nvSpPr>
        <p:spPr>
          <a:xfrm>
            <a:off x="3810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114697" name="Rectangle 9"/>
          <p:cNvSpPr>
            <a:spLocks noGrp="1" noChangeArrowheads="1"/>
          </p:cNvSpPr>
          <p:nvPr>
            <p:ph type="sldNum" sz="quarter" idx="4"/>
          </p:nvPr>
        </p:nvSpPr>
        <p:spPr>
          <a:xfrm>
            <a:off x="22098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fld id="{1D2C37E1-A5D7-45FD-833C-6CFFEF37EDE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14698" name="Line 10"/>
          <p:cNvSpPr>
            <a:spLocks noChangeShapeType="1"/>
          </p:cNvSpPr>
          <p:nvPr/>
        </p:nvSpPr>
        <p:spPr bwMode="auto">
          <a:xfrm>
            <a:off x="1905000" y="1219200"/>
            <a:ext cx="0" cy="20574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4699" name="Rectangle 1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3B4A52-E083-4CCE-BFE3-20126F09680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6697EB-8BE8-4D96-A058-0788442914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0" y="19050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19050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80D7CE-C4B6-4CE6-98D6-3AEC015372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E06F9A-4543-41A4-9BCA-BFDDC4CB11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31043E-CAF6-41CB-BC63-F323555E9A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F86010-A96B-47DC-9991-84D2CA31946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B412BF-2198-4671-AA00-3E10AE556F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EACCEB-E4C9-49AF-B98B-BFE0105D13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29593E-0091-4B09-9E0C-DA16EBEFB3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C101EC-FC4B-43AA-9466-06E0B6F671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90500"/>
            <a:ext cx="1752600" cy="5829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190500"/>
            <a:ext cx="5105400" cy="5829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F27C5C-0AB8-4BE6-B3A1-88EEBDF7C0C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667000" y="381000"/>
            <a:ext cx="6324600" cy="1470025"/>
          </a:xfrm>
        </p:spPr>
        <p:txBody>
          <a:bodyPr/>
          <a:lstStyle>
            <a:lvl1pPr>
              <a:defRPr sz="2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43200" y="1981200"/>
            <a:ext cx="6324600" cy="6858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000"/>
            </a:lvl1pPr>
          </a:lstStyle>
          <a:p>
            <a:r>
              <a:rPr lang="en-US" smtClean="0"/>
              <a:t>3/9/2007</a:t>
            </a:r>
            <a:endParaRPr lang="en-US" dirty="0" smtClean="0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 sz="1000"/>
            </a:lvl1pPr>
          </a:lstStyle>
          <a:p>
            <a:r>
              <a:rPr lang="en-US" smtClean="0"/>
              <a:t>AOSD 2007</a:t>
            </a:r>
            <a:endParaRPr lang="en-US" dirty="0" smtClean="0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 sz="1000"/>
            </a:lvl1pPr>
          </a:lstStyle>
          <a:p>
            <a:pPr algn="r"/>
            <a:fld id="{47E06F9A-4543-41A4-9BCA-BFDDC4CB11EA}" type="slidenum">
              <a:rPr lang="en-US" smtClean="0"/>
              <a:pPr algn="r"/>
              <a:t>‹#›</a:t>
            </a:fld>
            <a:endParaRPr lang="en-US" dirty="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E06F9A-4543-41A4-9BCA-BFDDC4CB11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E06F9A-4543-41A4-9BCA-BFDDC4CB11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E06F9A-4543-41A4-9BCA-BFDDC4CB11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05000" y="2819400"/>
            <a:ext cx="3314700" cy="3306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2100" y="2819400"/>
            <a:ext cx="3314700" cy="3306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E06F9A-4543-41A4-9BCA-BFDDC4CB11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E06F9A-4543-41A4-9BCA-BFDDC4CB11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E06F9A-4543-41A4-9BCA-BFDDC4CB11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E06F9A-4543-41A4-9BCA-BFDDC4CB11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E06F9A-4543-41A4-9BCA-BFDDC4CB11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E06F9A-4543-41A4-9BCA-BFDDC4CB11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 sz="1200"/>
            </a:pPr>
            <a:r>
              <a:rPr lang="en-US" smtClean="0"/>
              <a:t>3/9/2007</a:t>
            </a:r>
            <a:endParaRPr lang="en-US" b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 sz="1200"/>
            </a:pPr>
            <a:r>
              <a:rPr lang="en-US" b="0" smtClean="0">
                <a:solidFill>
                  <a:schemeClr val="tx2"/>
                </a:solidFill>
              </a:rPr>
              <a:t>AOSD 2007</a:t>
            </a:r>
            <a:endParaRPr lang="en-US" b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 sz="1200"/>
            </a:pPr>
            <a:fld id="{47E06F9A-4543-41A4-9BCA-BFDDC4CB11EA}" type="slidenum">
              <a:rPr lang="en-US" smtClean="0"/>
              <a:pPr>
                <a:defRPr sz="1200"/>
              </a:pPr>
              <a:t>‹#›</a:t>
            </a:fld>
            <a:endParaRPr lang="en-US" b="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1676400"/>
            <a:ext cx="1695450" cy="4449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1676400"/>
            <a:ext cx="4933950" cy="4449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 sz="1200"/>
            </a:pPr>
            <a:r>
              <a:rPr lang="en-US" smtClean="0"/>
              <a:t>3/9/2007</a:t>
            </a:r>
            <a:endParaRPr lang="en-US" b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 sz="1200"/>
            </a:pPr>
            <a:r>
              <a:rPr lang="en-US" b="0" smtClean="0">
                <a:solidFill>
                  <a:schemeClr val="tx2"/>
                </a:solidFill>
              </a:rPr>
              <a:t>AOSD 2007</a:t>
            </a:r>
            <a:endParaRPr lang="en-US" b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 sz="1200"/>
            </a:pPr>
            <a:fld id="{47E06F9A-4543-41A4-9BCA-BFDDC4CB11EA}" type="slidenum">
              <a:rPr lang="en-US" smtClean="0"/>
              <a:pPr>
                <a:defRPr sz="1200"/>
              </a:pPr>
              <a:t>‹#›</a:t>
            </a:fld>
            <a:endParaRPr lang="en-US" b="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D1B261-5695-405C-A6E4-49821EBF3B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739FD8-31F2-4D80-96EE-676FA5960E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E06F9A-4543-41A4-9BCA-BFDDC4CB11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7D897D-7173-424E-8080-6A61E4D6D0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52600" y="2819400"/>
            <a:ext cx="3467100" cy="3124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2100" y="2819400"/>
            <a:ext cx="3467100" cy="3124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16C012-8C34-4AE5-9A76-1EFDD298F1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6D1390-C724-460B-804B-3111F12490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8730DC-1017-43B6-B232-C9AEE7E619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2351E8-FBBC-45E8-9922-8757B22635C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0EB178-42F1-4921-ABBC-498FC651B1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B06401-4E5C-4CB0-B363-BD65C35864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7DE2DF-D51E-4F34-8953-570D96DA76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67550" y="1676400"/>
            <a:ext cx="1771650" cy="4267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52600" y="1676400"/>
            <a:ext cx="5162550" cy="4267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A97A71-7373-4411-895F-B49FD0E22D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1676400"/>
            <a:ext cx="7086600" cy="8842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752600" y="2819400"/>
            <a:ext cx="7086600" cy="3124200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9E61FC9-A8AE-4032-A2F9-CF9D400B8F9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E06F9A-4543-41A4-9BCA-BFDDC4CB11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3/9/2007</a:t>
            </a:r>
            <a:endParaRPr lang="en-US" dirty="0" smtClean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AOSD 2007</a:t>
            </a:r>
            <a:endParaRPr lang="en-US" dirty="0" smtClean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r"/>
            <a:fld id="{47E06F9A-4543-41A4-9BCA-BFDDC4CB11EA}" type="slidenum">
              <a:rPr lang="en-US" smtClean="0"/>
              <a:pPr algn="r"/>
              <a:t>‹#›</a:t>
            </a:fld>
            <a:endParaRPr lang="en-US" dirty="0" smtClean="0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90600" y="6324600"/>
            <a:ext cx="2895600" cy="476250"/>
          </a:xfrm>
        </p:spPr>
        <p:txBody>
          <a:bodyPr/>
          <a:lstStyle>
            <a:extLst/>
          </a:lstStyle>
          <a:p>
            <a:r>
              <a:rPr lang="en-US" dirty="0" smtClean="0"/>
              <a:t>AOSD 2007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E06F9A-4543-41A4-9BCA-BFDDC4CB11E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3"/>
          <p:cNvSpPr txBox="1">
            <a:spLocks/>
          </p:cNvSpPr>
          <p:nvPr userDrawn="1"/>
        </p:nvSpPr>
        <p:spPr>
          <a:xfrm>
            <a:off x="3886200" y="6305550"/>
            <a:ext cx="2743200" cy="476250"/>
          </a:xfrm>
          <a:prstGeom prst="rect">
            <a:avLst/>
          </a:prstGeom>
        </p:spPr>
        <p:txBody>
          <a:bodyPr anchor="b"/>
          <a:lstStyle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shade val="50000"/>
                    <a:satMod val="20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Marc Eaddy – Columbia University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2">
                  <a:shade val="50000"/>
                  <a:satMod val="20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E06F9A-4543-41A4-9BCA-BFDDC4CB11E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E06F9A-4543-41A4-9BCA-BFDDC4CB11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E06F9A-4543-41A4-9BCA-BFDDC4CB11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3/9/2007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AOSD 2007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E06F9A-4543-41A4-9BCA-BFDDC4CB11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Date Placeholder 3"/>
          <p:cNvSpPr txBox="1">
            <a:spLocks/>
          </p:cNvSpPr>
          <p:nvPr userDrawn="1"/>
        </p:nvSpPr>
        <p:spPr>
          <a:xfrm>
            <a:off x="990600" y="6305550"/>
            <a:ext cx="2133600" cy="476250"/>
          </a:xfrm>
          <a:prstGeom prst="rect">
            <a:avLst/>
          </a:prstGeom>
        </p:spPr>
        <p:txBody>
          <a:bodyPr anchor="b"/>
          <a:lstStyle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shade val="50000"/>
                    <a:satMod val="20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Copyright © Marc Eaddy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2">
                  <a:shade val="50000"/>
                  <a:satMod val="20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990600" y="6305550"/>
            <a:ext cx="2895600" cy="476250"/>
          </a:xfrm>
        </p:spPr>
        <p:txBody>
          <a:bodyPr/>
          <a:lstStyle>
            <a:extLst/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E06F9A-4543-41A4-9BCA-BFDDC4CB11E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Date Placeholder 3"/>
          <p:cNvSpPr txBox="1">
            <a:spLocks/>
          </p:cNvSpPr>
          <p:nvPr userDrawn="1"/>
        </p:nvSpPr>
        <p:spPr>
          <a:xfrm>
            <a:off x="4343400" y="6305550"/>
            <a:ext cx="2133600" cy="476250"/>
          </a:xfrm>
          <a:prstGeom prst="rect">
            <a:avLst/>
          </a:prstGeom>
        </p:spPr>
        <p:txBody>
          <a:bodyPr anchor="b"/>
          <a:lstStyle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shade val="50000"/>
                    <a:satMod val="20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Copyright © Marc Eaddy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2">
                  <a:shade val="50000"/>
                  <a:satMod val="20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E06F9A-4543-41A4-9BCA-BFDDC4CB11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E06F9A-4543-41A4-9BCA-BFDDC4CB11E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 sz="1200"/>
            </a:pPr>
            <a:r>
              <a:rPr lang="en-US" smtClean="0"/>
              <a:t>3/9/2007</a:t>
            </a:r>
            <a:endParaRPr lang="en-US" b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 sz="1200"/>
            </a:pPr>
            <a:r>
              <a:rPr lang="en-US" b="0" smtClean="0">
                <a:solidFill>
                  <a:schemeClr val="tx2"/>
                </a:solidFill>
              </a:rPr>
              <a:t>AOSD 2007</a:t>
            </a:r>
            <a:endParaRPr lang="en-US" b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 sz="1200"/>
            </a:pPr>
            <a:fld id="{47E06F9A-4543-41A4-9BCA-BFDDC4CB11EA}" type="slidenum">
              <a:rPr lang="en-US" smtClean="0"/>
              <a:pPr>
                <a:defRPr sz="1200"/>
              </a:pPr>
              <a:t>‹#›</a:t>
            </a:fld>
            <a:endParaRPr lang="en-US" b="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slideLayout" Target="../slideLayouts/slideLayout89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Relationship Id="rId14" Type="http://schemas.openxmlformats.org/officeDocument/2006/relationships/image" Target="../media/image3.jpeg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7.xml"/><Relationship Id="rId3" Type="http://schemas.openxmlformats.org/officeDocument/2006/relationships/slideLayout" Target="../slideLayouts/slideLayout92.xml"/><Relationship Id="rId7" Type="http://schemas.openxmlformats.org/officeDocument/2006/relationships/slideLayout" Target="../slideLayouts/slideLayout96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1.xml"/><Relationship Id="rId1" Type="http://schemas.openxmlformats.org/officeDocument/2006/relationships/slideLayout" Target="../slideLayouts/slideLayout90.xml"/><Relationship Id="rId6" Type="http://schemas.openxmlformats.org/officeDocument/2006/relationships/slideLayout" Target="../slideLayouts/slideLayout95.xml"/><Relationship Id="rId11" Type="http://schemas.openxmlformats.org/officeDocument/2006/relationships/slideLayout" Target="../slideLayouts/slideLayout100.xml"/><Relationship Id="rId5" Type="http://schemas.openxmlformats.org/officeDocument/2006/relationships/slideLayout" Target="../slideLayouts/slideLayout94.xml"/><Relationship Id="rId10" Type="http://schemas.openxmlformats.org/officeDocument/2006/relationships/slideLayout" Target="../slideLayouts/slideLayout99.xml"/><Relationship Id="rId4" Type="http://schemas.openxmlformats.org/officeDocument/2006/relationships/slideLayout" Target="../slideLayouts/slideLayout93.xml"/><Relationship Id="rId9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190500"/>
            <a:ext cx="7010400" cy="152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0" y="1905000"/>
            <a:ext cx="7010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 sz="1200"/>
            </a:pPr>
            <a:r>
              <a:rPr lang="en-US" smtClean="0"/>
              <a:t>3/9/2007</a:t>
            </a:r>
            <a:endParaRPr lang="en-US" b="0">
              <a:solidFill>
                <a:schemeClr val="tx2"/>
              </a:solidFill>
            </a:endParaRPr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 sz="1200"/>
            </a:pPr>
            <a:r>
              <a:rPr lang="en-US" b="0" smtClean="0">
                <a:solidFill>
                  <a:schemeClr val="tx2"/>
                </a:solidFill>
              </a:rPr>
              <a:t>AOSD 2007</a:t>
            </a:r>
            <a:endParaRPr lang="en-US" b="0">
              <a:solidFill>
                <a:schemeClr val="tx2"/>
              </a:solidFill>
            </a:endParaRPr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24000" y="624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 sz="1200"/>
            </a:pPr>
            <a:fld id="{47E06F9A-4543-41A4-9BCA-BFDDC4CB11EA}" type="slidenum">
              <a:rPr lang="en-US" smtClean="0"/>
              <a:pPr>
                <a:defRPr sz="1200"/>
              </a:pPr>
              <a:t>‹#›</a:t>
            </a:fld>
            <a:endParaRPr lang="en-US" b="0" dirty="0">
              <a:solidFill>
                <a:schemeClr val="tx2"/>
              </a:solidFill>
            </a:endParaRPr>
          </a:p>
        </p:txBody>
      </p:sp>
      <p:sp>
        <p:nvSpPr>
          <p:cNvPr id="40967" name="Line 7"/>
          <p:cNvSpPr>
            <a:spLocks noChangeShapeType="1"/>
          </p:cNvSpPr>
          <p:nvPr/>
        </p:nvSpPr>
        <p:spPr bwMode="auto">
          <a:xfrm flipV="1">
            <a:off x="1371600" y="304800"/>
            <a:ext cx="0" cy="12954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177800" y="838200"/>
            <a:ext cx="1003300" cy="228600"/>
            <a:chOff x="96" y="528"/>
            <a:chExt cx="632" cy="144"/>
          </a:xfrm>
        </p:grpSpPr>
        <p:sp>
          <p:nvSpPr>
            <p:cNvPr id="40968" name="Oval 8"/>
            <p:cNvSpPr>
              <a:spLocks noChangeArrowheads="1"/>
            </p:cNvSpPr>
            <p:nvPr/>
          </p:nvSpPr>
          <p:spPr bwMode="auto">
            <a:xfrm>
              <a:off x="96" y="528"/>
              <a:ext cx="144" cy="144"/>
            </a:xfrm>
            <a:prstGeom prst="ellipse">
              <a:avLst/>
            </a:prstGeom>
            <a:solidFill>
              <a:srgbClr val="356E8B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40969" name="Oval 9"/>
            <p:cNvSpPr>
              <a:spLocks noChangeArrowheads="1"/>
            </p:cNvSpPr>
            <p:nvPr/>
          </p:nvSpPr>
          <p:spPr bwMode="auto">
            <a:xfrm>
              <a:off x="340" y="528"/>
              <a:ext cx="144" cy="144"/>
            </a:xfrm>
            <a:prstGeom prst="ellipse">
              <a:avLst/>
            </a:prstGeom>
            <a:solidFill>
              <a:srgbClr val="5098BC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40970" name="Oval 10"/>
            <p:cNvSpPr>
              <a:spLocks noChangeArrowheads="1"/>
            </p:cNvSpPr>
            <p:nvPr/>
          </p:nvSpPr>
          <p:spPr bwMode="auto">
            <a:xfrm>
              <a:off x="584" y="528"/>
              <a:ext cx="144" cy="144"/>
            </a:xfrm>
            <a:prstGeom prst="ellipse">
              <a:avLst/>
            </a:prstGeom>
            <a:solidFill>
              <a:srgbClr val="C0C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6" r:id="rId1"/>
    <p:sldLayoutId id="2147483867" r:id="rId2"/>
    <p:sldLayoutId id="2147483868" r:id="rId3"/>
    <p:sldLayoutId id="2147483869" r:id="rId4"/>
    <p:sldLayoutId id="2147483870" r:id="rId5"/>
    <p:sldLayoutId id="2147483871" r:id="rId6"/>
    <p:sldLayoutId id="2147483872" r:id="rId7"/>
    <p:sldLayoutId id="2147483873" r:id="rId8"/>
    <p:sldLayoutId id="2147483874" r:id="rId9"/>
    <p:sldLayoutId id="2147483875" r:id="rId10"/>
    <p:sldLayoutId id="2147483876" r:id="rId11"/>
  </p:sldLayoutIdLst>
  <p:transition>
    <p:fade thruBlk="1"/>
  </p:transition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401638" indent="-401638" algn="l" rtl="0" eaLnBrk="1" fontAlgn="base" hangingPunct="1">
        <a:spcBef>
          <a:spcPct val="20000"/>
        </a:spcBef>
        <a:spcAft>
          <a:spcPct val="25000"/>
        </a:spcAft>
        <a:buClr>
          <a:srgbClr val="5EA1C2"/>
        </a:buClr>
        <a:buSzPct val="75000"/>
        <a:buFont typeface="Wingdings 3" pitchFamily="18" charset="2"/>
        <a:buChar char=""/>
        <a:defRPr sz="2600">
          <a:solidFill>
            <a:schemeClr val="tx2"/>
          </a:solidFill>
          <a:latin typeface="+mn-lt"/>
          <a:ea typeface="+mn-ea"/>
          <a:cs typeface="+mn-cs"/>
        </a:defRPr>
      </a:lvl1pPr>
      <a:lvl2pPr marL="801688" indent="-228600" algn="l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SzPct val="65000"/>
        <a:buFont typeface="Wingdings" pitchFamily="2" charset="2"/>
        <a:buChar char="§"/>
        <a:defRPr sz="2500">
          <a:solidFill>
            <a:schemeClr val="tx2"/>
          </a:solidFill>
          <a:latin typeface="+mn-lt"/>
        </a:defRPr>
      </a:lvl2pPr>
      <a:lvl3pPr marL="1144588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•"/>
        <a:defRPr sz="2400">
          <a:solidFill>
            <a:schemeClr val="tx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190500"/>
            <a:ext cx="7010400" cy="152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0" y="1905000"/>
            <a:ext cx="7010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36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1136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1136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24000" y="624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fld id="{AFED0C72-B5E8-4D84-8EAC-EAB9B56B99C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13671" name="Line 7"/>
          <p:cNvSpPr>
            <a:spLocks noChangeShapeType="1"/>
          </p:cNvSpPr>
          <p:nvPr/>
        </p:nvSpPr>
        <p:spPr bwMode="auto">
          <a:xfrm flipV="1">
            <a:off x="1371600" y="304800"/>
            <a:ext cx="0" cy="12954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177800" y="838200"/>
            <a:ext cx="1003300" cy="228600"/>
            <a:chOff x="96" y="528"/>
            <a:chExt cx="632" cy="144"/>
          </a:xfrm>
        </p:grpSpPr>
        <p:sp>
          <p:nvSpPr>
            <p:cNvPr id="113673" name="Oval 9"/>
            <p:cNvSpPr>
              <a:spLocks noChangeArrowheads="1"/>
            </p:cNvSpPr>
            <p:nvPr/>
          </p:nvSpPr>
          <p:spPr bwMode="auto">
            <a:xfrm>
              <a:off x="96" y="528"/>
              <a:ext cx="144" cy="144"/>
            </a:xfrm>
            <a:prstGeom prst="ellipse">
              <a:avLst/>
            </a:prstGeom>
            <a:solidFill>
              <a:srgbClr val="356E8B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13674" name="Oval 10"/>
            <p:cNvSpPr>
              <a:spLocks noChangeArrowheads="1"/>
            </p:cNvSpPr>
            <p:nvPr/>
          </p:nvSpPr>
          <p:spPr bwMode="auto">
            <a:xfrm>
              <a:off x="340" y="528"/>
              <a:ext cx="144" cy="144"/>
            </a:xfrm>
            <a:prstGeom prst="ellipse">
              <a:avLst/>
            </a:prstGeom>
            <a:solidFill>
              <a:srgbClr val="5098BC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13675" name="Oval 11"/>
            <p:cNvSpPr>
              <a:spLocks noChangeArrowheads="1"/>
            </p:cNvSpPr>
            <p:nvPr/>
          </p:nvSpPr>
          <p:spPr bwMode="auto">
            <a:xfrm>
              <a:off x="584" y="528"/>
              <a:ext cx="144" cy="144"/>
            </a:xfrm>
            <a:prstGeom prst="ellipse">
              <a:avLst/>
            </a:prstGeom>
            <a:solidFill>
              <a:srgbClr val="C0C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8" r:id="rId1"/>
    <p:sldLayoutId id="2147483879" r:id="rId2"/>
    <p:sldLayoutId id="2147483880" r:id="rId3"/>
    <p:sldLayoutId id="2147483881" r:id="rId4"/>
    <p:sldLayoutId id="2147483882" r:id="rId5"/>
    <p:sldLayoutId id="2147483883" r:id="rId6"/>
    <p:sldLayoutId id="2147483884" r:id="rId7"/>
    <p:sldLayoutId id="2147483885" r:id="rId8"/>
    <p:sldLayoutId id="2147483886" r:id="rId9"/>
    <p:sldLayoutId id="2147483887" r:id="rId10"/>
    <p:sldLayoutId id="2147483888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401638" indent="-401638" algn="l" rtl="0" eaLnBrk="1" fontAlgn="base" hangingPunct="1">
        <a:spcBef>
          <a:spcPct val="20000"/>
        </a:spcBef>
        <a:spcAft>
          <a:spcPct val="25000"/>
        </a:spcAft>
        <a:buClr>
          <a:srgbClr val="5EA1C2"/>
        </a:buClr>
        <a:buSzPct val="75000"/>
        <a:buFont typeface="Wingdings 3" pitchFamily="18" charset="2"/>
        <a:buChar char=""/>
        <a:defRPr sz="2600">
          <a:solidFill>
            <a:schemeClr val="tx2"/>
          </a:solidFill>
          <a:latin typeface="+mn-lt"/>
          <a:ea typeface="+mn-ea"/>
          <a:cs typeface="+mn-cs"/>
        </a:defRPr>
      </a:lvl1pPr>
      <a:lvl2pPr marL="801688" indent="-228600" algn="l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SzPct val="65000"/>
        <a:buFont typeface="Wingdings" pitchFamily="2" charset="2"/>
        <a:buChar char="§"/>
        <a:defRPr sz="2500">
          <a:solidFill>
            <a:schemeClr val="tx2"/>
          </a:solidFill>
          <a:latin typeface="+mn-lt"/>
        </a:defRPr>
      </a:lvl2pPr>
      <a:lvl3pPr marL="1144588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•"/>
        <a:defRPr sz="2400">
          <a:solidFill>
            <a:schemeClr val="tx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190500"/>
            <a:ext cx="7010400" cy="152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0" y="1905000"/>
            <a:ext cx="7010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 sz="1200"/>
            </a:pPr>
            <a:r>
              <a:rPr lang="en-US" smtClean="0"/>
              <a:t>3/9/2007</a:t>
            </a:r>
            <a:endParaRPr lang="en-US" b="0">
              <a:solidFill>
                <a:schemeClr val="tx2"/>
              </a:solidFill>
            </a:endParaRPr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 sz="1200"/>
            </a:pPr>
            <a:r>
              <a:rPr lang="en-US" b="0" smtClean="0">
                <a:solidFill>
                  <a:schemeClr val="tx2"/>
                </a:solidFill>
              </a:rPr>
              <a:t>AOSD 2007</a:t>
            </a:r>
            <a:endParaRPr lang="en-US" b="0">
              <a:solidFill>
                <a:schemeClr val="tx2"/>
              </a:solidFill>
            </a:endParaRPr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24000" y="624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 sz="1200"/>
            </a:pPr>
            <a:fld id="{47E06F9A-4543-41A4-9BCA-BFDDC4CB11EA}" type="slidenum">
              <a:rPr lang="en-US" smtClean="0"/>
              <a:pPr>
                <a:defRPr sz="1200"/>
              </a:pPr>
              <a:t>‹#›</a:t>
            </a:fld>
            <a:endParaRPr lang="en-US" b="0" dirty="0">
              <a:solidFill>
                <a:schemeClr val="tx2"/>
              </a:solidFill>
            </a:endParaRPr>
          </a:p>
        </p:txBody>
      </p:sp>
      <p:sp>
        <p:nvSpPr>
          <p:cNvPr id="40967" name="Line 7"/>
          <p:cNvSpPr>
            <a:spLocks noChangeShapeType="1"/>
          </p:cNvSpPr>
          <p:nvPr/>
        </p:nvSpPr>
        <p:spPr bwMode="auto">
          <a:xfrm flipV="1">
            <a:off x="1371600" y="304800"/>
            <a:ext cx="0" cy="12954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177800" y="838200"/>
            <a:ext cx="1003300" cy="228600"/>
            <a:chOff x="96" y="528"/>
            <a:chExt cx="632" cy="144"/>
          </a:xfrm>
        </p:grpSpPr>
        <p:sp>
          <p:nvSpPr>
            <p:cNvPr id="40968" name="Oval 8"/>
            <p:cNvSpPr>
              <a:spLocks noChangeArrowheads="1"/>
            </p:cNvSpPr>
            <p:nvPr/>
          </p:nvSpPr>
          <p:spPr bwMode="auto">
            <a:xfrm>
              <a:off x="96" y="528"/>
              <a:ext cx="144" cy="144"/>
            </a:xfrm>
            <a:prstGeom prst="ellipse">
              <a:avLst/>
            </a:prstGeom>
            <a:solidFill>
              <a:srgbClr val="356E8B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40969" name="Oval 9"/>
            <p:cNvSpPr>
              <a:spLocks noChangeArrowheads="1"/>
            </p:cNvSpPr>
            <p:nvPr/>
          </p:nvSpPr>
          <p:spPr bwMode="auto">
            <a:xfrm>
              <a:off x="340" y="528"/>
              <a:ext cx="144" cy="144"/>
            </a:xfrm>
            <a:prstGeom prst="ellipse">
              <a:avLst/>
            </a:prstGeom>
            <a:solidFill>
              <a:srgbClr val="5098BC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40970" name="Oval 10"/>
            <p:cNvSpPr>
              <a:spLocks noChangeArrowheads="1"/>
            </p:cNvSpPr>
            <p:nvPr/>
          </p:nvSpPr>
          <p:spPr bwMode="auto">
            <a:xfrm>
              <a:off x="584" y="528"/>
              <a:ext cx="144" cy="144"/>
            </a:xfrm>
            <a:prstGeom prst="ellipse">
              <a:avLst/>
            </a:prstGeom>
            <a:solidFill>
              <a:srgbClr val="C0C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0" r:id="rId1"/>
    <p:sldLayoutId id="2147483891" r:id="rId2"/>
    <p:sldLayoutId id="2147483892" r:id="rId3"/>
    <p:sldLayoutId id="2147483893" r:id="rId4"/>
    <p:sldLayoutId id="2147483894" r:id="rId5"/>
    <p:sldLayoutId id="2147483895" r:id="rId6"/>
    <p:sldLayoutId id="2147483896" r:id="rId7"/>
    <p:sldLayoutId id="2147483897" r:id="rId8"/>
    <p:sldLayoutId id="2147483898" r:id="rId9"/>
    <p:sldLayoutId id="2147483899" r:id="rId10"/>
    <p:sldLayoutId id="2147483900" r:id="rId11"/>
  </p:sldLayoutIdLst>
  <p:transition>
    <p:fade thruBlk="1"/>
  </p:transition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401638" indent="-401638" algn="l" rtl="0" eaLnBrk="1" fontAlgn="base" hangingPunct="1">
        <a:spcBef>
          <a:spcPct val="20000"/>
        </a:spcBef>
        <a:spcAft>
          <a:spcPct val="25000"/>
        </a:spcAft>
        <a:buClr>
          <a:srgbClr val="5EA1C2"/>
        </a:buClr>
        <a:buSzPct val="75000"/>
        <a:buFont typeface="Wingdings 3" pitchFamily="18" charset="2"/>
        <a:buChar char=""/>
        <a:defRPr sz="2600">
          <a:solidFill>
            <a:schemeClr val="tx2"/>
          </a:solidFill>
          <a:latin typeface="+mn-lt"/>
          <a:ea typeface="+mn-ea"/>
          <a:cs typeface="+mn-cs"/>
        </a:defRPr>
      </a:lvl1pPr>
      <a:lvl2pPr marL="801688" indent="-228600" algn="l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SzPct val="65000"/>
        <a:buFont typeface="Wingdings" pitchFamily="2" charset="2"/>
        <a:buChar char="§"/>
        <a:defRPr sz="2500">
          <a:solidFill>
            <a:schemeClr val="tx2"/>
          </a:solidFill>
          <a:latin typeface="+mn-lt"/>
        </a:defRPr>
      </a:lvl2pPr>
      <a:lvl3pPr marL="1144588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•"/>
        <a:defRPr sz="2400">
          <a:solidFill>
            <a:schemeClr val="tx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190500"/>
            <a:ext cx="7010400" cy="152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0" y="1905000"/>
            <a:ext cx="7010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36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1136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1136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24000" y="624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fld id="{AFED0C72-B5E8-4D84-8EAC-EAB9B56B99C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13671" name="Line 7"/>
          <p:cNvSpPr>
            <a:spLocks noChangeShapeType="1"/>
          </p:cNvSpPr>
          <p:nvPr/>
        </p:nvSpPr>
        <p:spPr bwMode="auto">
          <a:xfrm flipV="1">
            <a:off x="1371600" y="304800"/>
            <a:ext cx="0" cy="12954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177800" y="838200"/>
            <a:ext cx="1003300" cy="228600"/>
            <a:chOff x="96" y="528"/>
            <a:chExt cx="632" cy="144"/>
          </a:xfrm>
        </p:grpSpPr>
        <p:sp>
          <p:nvSpPr>
            <p:cNvPr id="113673" name="Oval 9"/>
            <p:cNvSpPr>
              <a:spLocks noChangeArrowheads="1"/>
            </p:cNvSpPr>
            <p:nvPr/>
          </p:nvSpPr>
          <p:spPr bwMode="auto">
            <a:xfrm>
              <a:off x="96" y="528"/>
              <a:ext cx="144" cy="144"/>
            </a:xfrm>
            <a:prstGeom prst="ellipse">
              <a:avLst/>
            </a:prstGeom>
            <a:solidFill>
              <a:srgbClr val="356E8B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13674" name="Oval 10"/>
            <p:cNvSpPr>
              <a:spLocks noChangeArrowheads="1"/>
            </p:cNvSpPr>
            <p:nvPr/>
          </p:nvSpPr>
          <p:spPr bwMode="auto">
            <a:xfrm>
              <a:off x="340" y="528"/>
              <a:ext cx="144" cy="144"/>
            </a:xfrm>
            <a:prstGeom prst="ellipse">
              <a:avLst/>
            </a:prstGeom>
            <a:solidFill>
              <a:srgbClr val="5098BC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13675" name="Oval 11"/>
            <p:cNvSpPr>
              <a:spLocks noChangeArrowheads="1"/>
            </p:cNvSpPr>
            <p:nvPr/>
          </p:nvSpPr>
          <p:spPr bwMode="auto">
            <a:xfrm>
              <a:off x="584" y="528"/>
              <a:ext cx="144" cy="144"/>
            </a:xfrm>
            <a:prstGeom prst="ellipse">
              <a:avLst/>
            </a:prstGeom>
            <a:solidFill>
              <a:srgbClr val="C0C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2" r:id="rId1"/>
    <p:sldLayoutId id="2147483903" r:id="rId2"/>
    <p:sldLayoutId id="2147483904" r:id="rId3"/>
    <p:sldLayoutId id="2147483905" r:id="rId4"/>
    <p:sldLayoutId id="2147483906" r:id="rId5"/>
    <p:sldLayoutId id="2147483907" r:id="rId6"/>
    <p:sldLayoutId id="2147483908" r:id="rId7"/>
    <p:sldLayoutId id="2147483909" r:id="rId8"/>
    <p:sldLayoutId id="2147483910" r:id="rId9"/>
    <p:sldLayoutId id="2147483911" r:id="rId10"/>
    <p:sldLayoutId id="2147483912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401638" indent="-401638" algn="l" rtl="0" eaLnBrk="1" fontAlgn="base" hangingPunct="1">
        <a:spcBef>
          <a:spcPct val="20000"/>
        </a:spcBef>
        <a:spcAft>
          <a:spcPct val="25000"/>
        </a:spcAft>
        <a:buClr>
          <a:srgbClr val="5EA1C2"/>
        </a:buClr>
        <a:buSzPct val="75000"/>
        <a:buFont typeface="Wingdings 3" pitchFamily="18" charset="2"/>
        <a:buChar char=""/>
        <a:defRPr sz="2600">
          <a:solidFill>
            <a:schemeClr val="tx2"/>
          </a:solidFill>
          <a:latin typeface="+mn-lt"/>
          <a:ea typeface="+mn-ea"/>
          <a:cs typeface="+mn-cs"/>
        </a:defRPr>
      </a:lvl1pPr>
      <a:lvl2pPr marL="801688" indent="-228600" algn="l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SzPct val="65000"/>
        <a:buFont typeface="Wingdings" pitchFamily="2" charset="2"/>
        <a:buChar char="§"/>
        <a:defRPr sz="2500">
          <a:solidFill>
            <a:schemeClr val="tx2"/>
          </a:solidFill>
          <a:latin typeface="+mn-lt"/>
        </a:defRPr>
      </a:lvl2pPr>
      <a:lvl3pPr marL="1144588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•"/>
        <a:defRPr sz="2400">
          <a:solidFill>
            <a:schemeClr val="tx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190500"/>
            <a:ext cx="7010400" cy="152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0" y="1905000"/>
            <a:ext cx="7010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 sz="1200"/>
            </a:pPr>
            <a:r>
              <a:rPr lang="en-US" smtClean="0"/>
              <a:t>3/9/2007</a:t>
            </a:r>
            <a:endParaRPr lang="en-US" b="0">
              <a:solidFill>
                <a:schemeClr val="tx2"/>
              </a:solidFill>
            </a:endParaRPr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 sz="1200"/>
            </a:pPr>
            <a:r>
              <a:rPr lang="en-US" b="0" smtClean="0">
                <a:solidFill>
                  <a:schemeClr val="tx2"/>
                </a:solidFill>
              </a:rPr>
              <a:t>AOSD 2007</a:t>
            </a:r>
            <a:endParaRPr lang="en-US" b="0">
              <a:solidFill>
                <a:schemeClr val="tx2"/>
              </a:solidFill>
            </a:endParaRPr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24000" y="624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 sz="1200"/>
            </a:pPr>
            <a:fld id="{47E06F9A-4543-41A4-9BCA-BFDDC4CB11EA}" type="slidenum">
              <a:rPr lang="en-US" smtClean="0"/>
              <a:pPr>
                <a:defRPr sz="1200"/>
              </a:pPr>
              <a:t>‹#›</a:t>
            </a:fld>
            <a:endParaRPr lang="en-US" b="0" dirty="0">
              <a:solidFill>
                <a:schemeClr val="tx2"/>
              </a:solidFill>
            </a:endParaRPr>
          </a:p>
        </p:txBody>
      </p:sp>
      <p:sp>
        <p:nvSpPr>
          <p:cNvPr id="40967" name="Line 7"/>
          <p:cNvSpPr>
            <a:spLocks noChangeShapeType="1"/>
          </p:cNvSpPr>
          <p:nvPr/>
        </p:nvSpPr>
        <p:spPr bwMode="auto">
          <a:xfrm flipV="1">
            <a:off x="1371600" y="304800"/>
            <a:ext cx="0" cy="12954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177800" y="838200"/>
            <a:ext cx="1003300" cy="228600"/>
            <a:chOff x="96" y="528"/>
            <a:chExt cx="632" cy="144"/>
          </a:xfrm>
        </p:grpSpPr>
        <p:sp>
          <p:nvSpPr>
            <p:cNvPr id="40968" name="Oval 8"/>
            <p:cNvSpPr>
              <a:spLocks noChangeArrowheads="1"/>
            </p:cNvSpPr>
            <p:nvPr/>
          </p:nvSpPr>
          <p:spPr bwMode="auto">
            <a:xfrm>
              <a:off x="96" y="528"/>
              <a:ext cx="144" cy="144"/>
            </a:xfrm>
            <a:prstGeom prst="ellipse">
              <a:avLst/>
            </a:prstGeom>
            <a:solidFill>
              <a:srgbClr val="356E8B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40969" name="Oval 9"/>
            <p:cNvSpPr>
              <a:spLocks noChangeArrowheads="1"/>
            </p:cNvSpPr>
            <p:nvPr/>
          </p:nvSpPr>
          <p:spPr bwMode="auto">
            <a:xfrm>
              <a:off x="340" y="528"/>
              <a:ext cx="144" cy="144"/>
            </a:xfrm>
            <a:prstGeom prst="ellipse">
              <a:avLst/>
            </a:prstGeom>
            <a:solidFill>
              <a:srgbClr val="5098BC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40970" name="Oval 10"/>
            <p:cNvSpPr>
              <a:spLocks noChangeArrowheads="1"/>
            </p:cNvSpPr>
            <p:nvPr/>
          </p:nvSpPr>
          <p:spPr bwMode="auto">
            <a:xfrm>
              <a:off x="584" y="528"/>
              <a:ext cx="144" cy="144"/>
            </a:xfrm>
            <a:prstGeom prst="ellipse">
              <a:avLst/>
            </a:prstGeom>
            <a:solidFill>
              <a:srgbClr val="C0C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4" r:id="rId1"/>
    <p:sldLayoutId id="2147484025" r:id="rId2"/>
    <p:sldLayoutId id="2147484026" r:id="rId3"/>
    <p:sldLayoutId id="2147484027" r:id="rId4"/>
    <p:sldLayoutId id="2147484028" r:id="rId5"/>
    <p:sldLayoutId id="2147484029" r:id="rId6"/>
    <p:sldLayoutId id="2147484030" r:id="rId7"/>
    <p:sldLayoutId id="2147484031" r:id="rId8"/>
    <p:sldLayoutId id="2147484032" r:id="rId9"/>
    <p:sldLayoutId id="2147484033" r:id="rId10"/>
    <p:sldLayoutId id="2147484034" r:id="rId11"/>
  </p:sldLayoutIdLst>
  <p:transition>
    <p:fade thruBlk="1"/>
  </p:transition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401638" indent="-401638" algn="l" rtl="0" eaLnBrk="1" fontAlgn="base" hangingPunct="1">
        <a:spcBef>
          <a:spcPct val="20000"/>
        </a:spcBef>
        <a:spcAft>
          <a:spcPct val="25000"/>
        </a:spcAft>
        <a:buClr>
          <a:srgbClr val="5EA1C2"/>
        </a:buClr>
        <a:buSzPct val="75000"/>
        <a:buFont typeface="Wingdings 3" pitchFamily="18" charset="2"/>
        <a:buChar char=""/>
        <a:defRPr sz="2600">
          <a:solidFill>
            <a:schemeClr val="tx2"/>
          </a:solidFill>
          <a:latin typeface="+mn-lt"/>
          <a:ea typeface="+mn-ea"/>
          <a:cs typeface="+mn-cs"/>
        </a:defRPr>
      </a:lvl1pPr>
      <a:lvl2pPr marL="801688" indent="-228600" algn="l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SzPct val="65000"/>
        <a:buFont typeface="Wingdings" pitchFamily="2" charset="2"/>
        <a:buChar char="§"/>
        <a:defRPr sz="2500">
          <a:solidFill>
            <a:schemeClr val="tx2"/>
          </a:solidFill>
          <a:latin typeface="+mn-lt"/>
        </a:defRPr>
      </a:lvl2pPr>
      <a:lvl3pPr marL="1144588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•"/>
        <a:defRPr sz="2400">
          <a:solidFill>
            <a:schemeClr val="tx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190500"/>
            <a:ext cx="7010400" cy="152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0" y="1905000"/>
            <a:ext cx="7010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36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1136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1136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24000" y="624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fld id="{AFED0C72-B5E8-4D84-8EAC-EAB9B56B99C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13671" name="Line 7"/>
          <p:cNvSpPr>
            <a:spLocks noChangeShapeType="1"/>
          </p:cNvSpPr>
          <p:nvPr/>
        </p:nvSpPr>
        <p:spPr bwMode="auto">
          <a:xfrm flipV="1">
            <a:off x="1371600" y="304800"/>
            <a:ext cx="0" cy="12954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177800" y="838200"/>
            <a:ext cx="1003300" cy="228600"/>
            <a:chOff x="96" y="528"/>
            <a:chExt cx="632" cy="144"/>
          </a:xfrm>
        </p:grpSpPr>
        <p:sp>
          <p:nvSpPr>
            <p:cNvPr id="113673" name="Oval 9"/>
            <p:cNvSpPr>
              <a:spLocks noChangeArrowheads="1"/>
            </p:cNvSpPr>
            <p:nvPr/>
          </p:nvSpPr>
          <p:spPr bwMode="auto">
            <a:xfrm>
              <a:off x="96" y="528"/>
              <a:ext cx="144" cy="144"/>
            </a:xfrm>
            <a:prstGeom prst="ellipse">
              <a:avLst/>
            </a:prstGeom>
            <a:solidFill>
              <a:srgbClr val="356E8B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13674" name="Oval 10"/>
            <p:cNvSpPr>
              <a:spLocks noChangeArrowheads="1"/>
            </p:cNvSpPr>
            <p:nvPr/>
          </p:nvSpPr>
          <p:spPr bwMode="auto">
            <a:xfrm>
              <a:off x="340" y="528"/>
              <a:ext cx="144" cy="144"/>
            </a:xfrm>
            <a:prstGeom prst="ellipse">
              <a:avLst/>
            </a:prstGeom>
            <a:solidFill>
              <a:srgbClr val="5098BC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13675" name="Oval 11"/>
            <p:cNvSpPr>
              <a:spLocks noChangeArrowheads="1"/>
            </p:cNvSpPr>
            <p:nvPr/>
          </p:nvSpPr>
          <p:spPr bwMode="auto">
            <a:xfrm>
              <a:off x="584" y="528"/>
              <a:ext cx="144" cy="144"/>
            </a:xfrm>
            <a:prstGeom prst="ellipse">
              <a:avLst/>
            </a:prstGeom>
            <a:solidFill>
              <a:srgbClr val="C0C0C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6" r:id="rId1"/>
    <p:sldLayoutId id="2147484037" r:id="rId2"/>
    <p:sldLayoutId id="2147484038" r:id="rId3"/>
    <p:sldLayoutId id="2147484039" r:id="rId4"/>
    <p:sldLayoutId id="2147484040" r:id="rId5"/>
    <p:sldLayoutId id="2147484041" r:id="rId6"/>
    <p:sldLayoutId id="2147484042" r:id="rId7"/>
    <p:sldLayoutId id="2147484043" r:id="rId8"/>
    <p:sldLayoutId id="2147484044" r:id="rId9"/>
    <p:sldLayoutId id="2147484045" r:id="rId10"/>
    <p:sldLayoutId id="2147484046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401638" indent="-401638" algn="l" rtl="0" eaLnBrk="1" fontAlgn="base" hangingPunct="1">
        <a:spcBef>
          <a:spcPct val="20000"/>
        </a:spcBef>
        <a:spcAft>
          <a:spcPct val="25000"/>
        </a:spcAft>
        <a:buClr>
          <a:srgbClr val="5EA1C2"/>
        </a:buClr>
        <a:buSzPct val="75000"/>
        <a:buFont typeface="Wingdings 3" pitchFamily="18" charset="2"/>
        <a:buChar char=""/>
        <a:defRPr sz="2600">
          <a:solidFill>
            <a:schemeClr val="tx2"/>
          </a:solidFill>
          <a:latin typeface="+mn-lt"/>
          <a:ea typeface="+mn-ea"/>
          <a:cs typeface="+mn-cs"/>
        </a:defRPr>
      </a:lvl1pPr>
      <a:lvl2pPr marL="801688" indent="-228600" algn="l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SzPct val="65000"/>
        <a:buFont typeface="Wingdings" pitchFamily="2" charset="2"/>
        <a:buChar char="§"/>
        <a:defRPr sz="2500">
          <a:solidFill>
            <a:schemeClr val="tx2"/>
          </a:solidFill>
          <a:latin typeface="+mn-lt"/>
        </a:defRPr>
      </a:lvl2pPr>
      <a:lvl3pPr marL="1144588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•"/>
        <a:defRPr sz="2400">
          <a:solidFill>
            <a:schemeClr val="tx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05000" y="1676400"/>
            <a:ext cx="6781800" cy="96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05000" y="2819400"/>
            <a:ext cx="6781800" cy="3306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900">
                <a:latin typeface="+mn-lt"/>
              </a:defRPr>
            </a:lvl1pPr>
          </a:lstStyle>
          <a:p>
            <a:pPr>
              <a:defRPr sz="1200"/>
            </a:pPr>
            <a:r>
              <a:rPr lang="en-US" smtClean="0"/>
              <a:t>3/9/2007</a:t>
            </a:r>
            <a:endParaRPr lang="en-US" b="0">
              <a:solidFill>
                <a:schemeClr val="tx2"/>
              </a:solidFill>
            </a:endParaRP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900">
                <a:latin typeface="+mn-lt"/>
              </a:defRPr>
            </a:lvl1pPr>
          </a:lstStyle>
          <a:p>
            <a:pPr>
              <a:defRPr sz="1200"/>
            </a:pPr>
            <a:r>
              <a:rPr lang="en-US" b="0" smtClean="0">
                <a:solidFill>
                  <a:schemeClr val="tx2"/>
                </a:solidFill>
              </a:rPr>
              <a:t>AOSD 2007</a:t>
            </a:r>
            <a:endParaRPr lang="en-US" b="0">
              <a:solidFill>
                <a:schemeClr val="tx2"/>
              </a:solidFill>
            </a:endParaRP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latin typeface="+mn-lt"/>
              </a:defRPr>
            </a:lvl1pPr>
          </a:lstStyle>
          <a:p>
            <a:pPr>
              <a:defRPr sz="1200"/>
            </a:pPr>
            <a:fld id="{47E06F9A-4543-41A4-9BCA-BFDDC4CB11EA}" type="slidenum">
              <a:rPr lang="en-US" smtClean="0"/>
              <a:pPr>
                <a:defRPr sz="1200"/>
              </a:pPr>
              <a:t>‹#›</a:t>
            </a:fld>
            <a:endParaRPr lang="en-US" b="0" dirty="0">
              <a:solidFill>
                <a:schemeClr val="tx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8" r:id="rId1"/>
    <p:sldLayoutId id="2147484049" r:id="rId2"/>
    <p:sldLayoutId id="2147484050" r:id="rId3"/>
    <p:sldLayoutId id="2147484051" r:id="rId4"/>
    <p:sldLayoutId id="2147484052" r:id="rId5"/>
    <p:sldLayoutId id="2147484053" r:id="rId6"/>
    <p:sldLayoutId id="2147484054" r:id="rId7"/>
    <p:sldLayoutId id="2147484055" r:id="rId8"/>
    <p:sldLayoutId id="2147484056" r:id="rId9"/>
    <p:sldLayoutId id="2147484057" r:id="rId10"/>
    <p:sldLayoutId id="2147484058" r:id="rId11"/>
  </p:sldLayoutIdLst>
  <p:transition>
    <p:fade thruBlk="1"/>
  </p:transition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Century Gothic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Century Gothic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Century Gothic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Century Gothic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Century Gothic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Century Gothic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Century Gothic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52600" y="1676400"/>
            <a:ext cx="7086600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52600" y="2819400"/>
            <a:ext cx="70866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900">
                <a:latin typeface="+mn-lt"/>
              </a:defRPr>
            </a:lvl1pPr>
          </a:lstStyle>
          <a:p>
            <a:r>
              <a:rPr lang="en-US" smtClean="0"/>
              <a:t>3/9/2007</a:t>
            </a:r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900">
                <a:latin typeface="+mn-lt"/>
              </a:defRPr>
            </a:lvl1pPr>
          </a:lstStyle>
          <a:p>
            <a:r>
              <a:rPr lang="en-US" smtClean="0"/>
              <a:t>AOSD 2007</a:t>
            </a:r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latin typeface="+mn-lt"/>
              </a:defRPr>
            </a:lvl1pPr>
          </a:lstStyle>
          <a:p>
            <a:fld id="{37C9FDE6-CAF7-4C6B-A662-441F168AC594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60" r:id="rId1"/>
    <p:sldLayoutId id="2147484061" r:id="rId2"/>
    <p:sldLayoutId id="2147484062" r:id="rId3"/>
    <p:sldLayoutId id="2147484063" r:id="rId4"/>
    <p:sldLayoutId id="2147484064" r:id="rId5"/>
    <p:sldLayoutId id="2147484065" r:id="rId6"/>
    <p:sldLayoutId id="2147484066" r:id="rId7"/>
    <p:sldLayoutId id="2147484067" r:id="rId8"/>
    <p:sldLayoutId id="2147484068" r:id="rId9"/>
    <p:sldLayoutId id="2147484069" r:id="rId10"/>
    <p:sldLayoutId id="2147484070" r:id="rId11"/>
    <p:sldLayoutId id="2147484071" r:id="rId12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Century Gothic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Century Gothic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Century Gothic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Century Gothic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Century Gothic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Century Gothic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Century Gothic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 sz="1200"/>
            </a:pPr>
            <a:r>
              <a:rPr lang="en-US" smtClean="0"/>
              <a:t>3/9/2007</a:t>
            </a:r>
            <a:endParaRPr lang="en-US" b="0">
              <a:solidFill>
                <a:schemeClr val="tx2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 sz="1200"/>
            </a:pPr>
            <a:r>
              <a:rPr lang="en-US" b="0" smtClean="0">
                <a:solidFill>
                  <a:schemeClr val="tx2"/>
                </a:solidFill>
              </a:rPr>
              <a:t>AOSD 2007</a:t>
            </a:r>
            <a:endParaRPr lang="en-US" b="0">
              <a:solidFill>
                <a:schemeClr val="tx2"/>
              </a:solidFill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 sz="1200"/>
            </a:pPr>
            <a:fld id="{47E06F9A-4543-41A4-9BCA-BFDDC4CB11EA}" type="slidenum">
              <a:rPr lang="en-US" smtClean="0"/>
              <a:pPr>
                <a:defRPr sz="1200"/>
              </a:pPr>
              <a:t>‹#›</a:t>
            </a:fld>
            <a:endParaRPr lang="en-US" b="0" dirty="0">
              <a:solidFill>
                <a:schemeClr val="tx2"/>
              </a:solidFill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17" r:id="rId1"/>
    <p:sldLayoutId id="2147484218" r:id="rId2"/>
    <p:sldLayoutId id="2147484219" r:id="rId3"/>
    <p:sldLayoutId id="2147484220" r:id="rId4"/>
    <p:sldLayoutId id="2147484221" r:id="rId5"/>
    <p:sldLayoutId id="2147484222" r:id="rId6"/>
    <p:sldLayoutId id="2147484223" r:id="rId7"/>
    <p:sldLayoutId id="2147484224" r:id="rId8"/>
    <p:sldLayoutId id="2147484225" r:id="rId9"/>
    <p:sldLayoutId id="2147484226" r:id="rId10"/>
    <p:sldLayoutId id="2147484227" r:id="rId11"/>
  </p:sldLayoutIdLst>
  <p:transition/>
  <p:timing>
    <p:tnLst>
      <p:par>
        <p:cTn id="1" dur="indefinite" restart="never" nodeType="tmRoot"/>
      </p:par>
    </p:tnLst>
  </p:timing>
  <p:hf hd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0.xml"/><Relationship Id="rId4" Type="http://schemas.openxmlformats.org/officeDocument/2006/relationships/image" Target="../media/image6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9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9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9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9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9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9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9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9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9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9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9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9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9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9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9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9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9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9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9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9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9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9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2" Type="http://schemas.openxmlformats.org/officeDocument/2006/relationships/slideLayout" Target="../slideLayouts/slideLayout96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2" Type="http://schemas.openxmlformats.org/officeDocument/2006/relationships/slideLayout" Target="../slideLayouts/slideLayout96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9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9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Wicca v2 demo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Dynamic weaving using the</a:t>
            </a:r>
            <a:br>
              <a:rPr lang="en-US" dirty="0" smtClean="0"/>
            </a:br>
            <a:r>
              <a:rPr lang="en-US" dirty="0" smtClean="0"/>
              <a:t>.NET 2.0 Debugging APIs</a:t>
            </a:r>
            <a:endParaRPr lang="en-US" dirty="0"/>
          </a:p>
        </p:txBody>
      </p:sp>
      <p:pic>
        <p:nvPicPr>
          <p:cNvPr id="4" name="Picture 7" descr="http://www1.cs.columbia.edu/~eaddy/wicca/images/wicca_v1_logo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3581400"/>
            <a:ext cx="3203045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ubtitle 2"/>
          <p:cNvSpPr txBox="1">
            <a:spLocks/>
          </p:cNvSpPr>
          <p:nvPr/>
        </p:nvSpPr>
        <p:spPr>
          <a:xfrm>
            <a:off x="1371600" y="4953000"/>
            <a:ext cx="7406640" cy="1752600"/>
          </a:xfrm>
          <a:prstGeom prst="rect">
            <a:avLst/>
          </a:prstGeom>
        </p:spPr>
        <p:txBody>
          <a:bodyPr tIns="0">
            <a:normAutofit/>
          </a:bodyPr>
          <a:lstStyle/>
          <a:p>
            <a:pPr marL="27432" marR="0" lvl="0" indent="0" algn="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Marc Eaddy</a:t>
            </a:r>
          </a:p>
          <a:p>
            <a:pPr marL="27432" marR="0" lvl="0" indent="0" algn="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Columbia University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62599" y="457200"/>
            <a:ext cx="3581401" cy="15142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weaving</a:t>
            </a:r>
            <a:endParaRPr lang="en-US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7800" y="1447800"/>
            <a:ext cx="7315200" cy="51816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dirty="0" smtClean="0"/>
              <a:t>.NET 2.0 Debugging APIs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Edit-and-Continue API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Replaces the .NET 1.1 Profiler API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Dynamic AOP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Edit-and-Continue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Patching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Breakpoint API – Noninvasive advising</a:t>
            </a:r>
          </a:p>
          <a:p>
            <a:pPr lvl="1">
              <a:lnSpc>
                <a:spcPct val="90000"/>
              </a:lnSpc>
            </a:pPr>
            <a:r>
              <a:rPr lang="en-US" sz="2400" dirty="0" err="1" smtClean="0"/>
              <a:t>FuncEval</a:t>
            </a:r>
            <a:r>
              <a:rPr lang="en-US" sz="2400" dirty="0" smtClean="0"/>
              <a:t> API – In-process advice execution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Intended for debugging, not dynamic AOP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Microsoft Managed Debugger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Hosts Wicca plug-in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Hosts client program in separate process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Command-line shell for weaving commands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06F9A-4543-41A4-9BCA-BFDDC4CB11EA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AOSD 2007</a:t>
            </a:r>
            <a:endParaRPr lang="en-US" dirty="0"/>
          </a:p>
        </p:txBody>
      </p:sp>
      <p:pic>
        <p:nvPicPr>
          <p:cNvPr id="7" name="Picture 7" descr="http://www1.cs.columbia.edu/~eaddy/wicca/images/wicca_v1_logo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29400" y="304800"/>
            <a:ext cx="2193619" cy="1983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>Demo 2: Dynamic byte code weaving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Using .NET 2.0 Edit-and-Continue API</a:t>
            </a:r>
          </a:p>
          <a:p>
            <a:pPr marL="596646" indent="-514350">
              <a:buNone/>
            </a:pP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06F9A-4543-41A4-9BCA-BFDDC4CB11EA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AOSD 2007</a:t>
            </a:r>
            <a:endParaRPr lang="en-US" dirty="0"/>
          </a:p>
        </p:txBody>
      </p:sp>
      <p:sp>
        <p:nvSpPr>
          <p:cNvPr id="62" name="AutoShape 4"/>
          <p:cNvSpPr>
            <a:spLocks noChangeArrowheads="1"/>
          </p:cNvSpPr>
          <p:nvPr/>
        </p:nvSpPr>
        <p:spPr bwMode="auto">
          <a:xfrm>
            <a:off x="1328738" y="4805362"/>
            <a:ext cx="442912" cy="342900"/>
          </a:xfrm>
          <a:prstGeom prst="rightArrow">
            <a:avLst>
              <a:gd name="adj1" fmla="val 50000"/>
              <a:gd name="adj2" fmla="val 32292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63" name="Rectangle 5"/>
          <p:cNvSpPr>
            <a:spLocks noChangeArrowheads="1"/>
          </p:cNvSpPr>
          <p:nvPr/>
        </p:nvSpPr>
        <p:spPr bwMode="auto">
          <a:xfrm>
            <a:off x="1830388" y="4572000"/>
            <a:ext cx="1265237" cy="838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2000" b="1" dirty="0" smtClean="0">
                <a:solidFill>
                  <a:srgbClr val="080808"/>
                </a:solidFill>
              </a:rPr>
              <a:t>C#</a:t>
            </a:r>
          </a:p>
          <a:p>
            <a:pPr algn="ctr"/>
            <a:r>
              <a:rPr lang="en-US" sz="2000" b="1" dirty="0" smtClean="0">
                <a:solidFill>
                  <a:srgbClr val="080808"/>
                </a:solidFill>
              </a:rPr>
              <a:t>Compiler</a:t>
            </a:r>
            <a:endParaRPr lang="en-US" sz="1800" b="1" dirty="0">
              <a:solidFill>
                <a:srgbClr val="080808"/>
              </a:solidFill>
            </a:endParaRPr>
          </a:p>
        </p:txBody>
      </p:sp>
      <p:sp>
        <p:nvSpPr>
          <p:cNvPr id="64" name="Rectangle 6"/>
          <p:cNvSpPr>
            <a:spLocks noChangeArrowheads="1"/>
          </p:cNvSpPr>
          <p:nvPr/>
        </p:nvSpPr>
        <p:spPr bwMode="auto">
          <a:xfrm>
            <a:off x="5437188" y="4589462"/>
            <a:ext cx="1517650" cy="7239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2000" b="1" dirty="0" smtClean="0">
                <a:solidFill>
                  <a:srgbClr val="080808"/>
                </a:solidFill>
              </a:rPr>
              <a:t>Phx.Morph</a:t>
            </a:r>
            <a:endParaRPr lang="en-US" sz="1800" b="1" dirty="0">
              <a:solidFill>
                <a:srgbClr val="080808"/>
              </a:solidFill>
            </a:endParaRPr>
          </a:p>
        </p:txBody>
      </p:sp>
      <p:sp>
        <p:nvSpPr>
          <p:cNvPr id="65" name="AutoShape 8"/>
          <p:cNvSpPr>
            <a:spLocks noChangeArrowheads="1"/>
          </p:cNvSpPr>
          <p:nvPr/>
        </p:nvSpPr>
        <p:spPr bwMode="auto">
          <a:xfrm>
            <a:off x="3144838" y="4805362"/>
            <a:ext cx="442912" cy="342900"/>
          </a:xfrm>
          <a:prstGeom prst="rightArrow">
            <a:avLst>
              <a:gd name="adj1" fmla="val 50000"/>
              <a:gd name="adj2" fmla="val 32292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66" name="Rectangle 11"/>
          <p:cNvSpPr>
            <a:spLocks noChangeArrowheads="1"/>
          </p:cNvSpPr>
          <p:nvPr/>
        </p:nvSpPr>
        <p:spPr bwMode="auto">
          <a:xfrm>
            <a:off x="5434013" y="3276600"/>
            <a:ext cx="1328737" cy="5715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endParaRPr lang="en-US" sz="1800" b="1">
              <a:solidFill>
                <a:srgbClr val="080808"/>
              </a:solidFill>
            </a:endParaRPr>
          </a:p>
        </p:txBody>
      </p:sp>
      <p:sp>
        <p:nvSpPr>
          <p:cNvPr id="67" name="Rectangle 12"/>
          <p:cNvSpPr>
            <a:spLocks noChangeArrowheads="1"/>
          </p:cNvSpPr>
          <p:nvPr/>
        </p:nvSpPr>
        <p:spPr bwMode="auto">
          <a:xfrm>
            <a:off x="5553075" y="3395662"/>
            <a:ext cx="1328738" cy="5715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1800" b="1">
                <a:solidFill>
                  <a:srgbClr val="080808"/>
                </a:solidFill>
              </a:rPr>
              <a:t>Aspect</a:t>
            </a:r>
          </a:p>
          <a:p>
            <a:pPr algn="ctr"/>
            <a:r>
              <a:rPr lang="en-US" sz="1800" b="1">
                <a:solidFill>
                  <a:srgbClr val="080808"/>
                </a:solidFill>
              </a:rPr>
              <a:t>Assemblies</a:t>
            </a:r>
            <a:endParaRPr lang="en-US" b="1">
              <a:solidFill>
                <a:srgbClr val="080808"/>
              </a:solidFill>
            </a:endParaRPr>
          </a:p>
        </p:txBody>
      </p:sp>
      <p:sp>
        <p:nvSpPr>
          <p:cNvPr id="68" name="AutoShape 13"/>
          <p:cNvSpPr>
            <a:spLocks noChangeArrowheads="1"/>
          </p:cNvSpPr>
          <p:nvPr/>
        </p:nvSpPr>
        <p:spPr bwMode="auto">
          <a:xfrm rot="5400000">
            <a:off x="6018213" y="4106862"/>
            <a:ext cx="400050" cy="381000"/>
          </a:xfrm>
          <a:prstGeom prst="rightArrow">
            <a:avLst>
              <a:gd name="adj1" fmla="val 50000"/>
              <a:gd name="adj2" fmla="val 26250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69" name="Rectangle 17"/>
          <p:cNvSpPr>
            <a:spLocks noChangeArrowheads="1"/>
          </p:cNvSpPr>
          <p:nvPr/>
        </p:nvSpPr>
        <p:spPr bwMode="auto">
          <a:xfrm>
            <a:off x="3640138" y="4591050"/>
            <a:ext cx="1265237" cy="76993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2000" b="1" dirty="0" smtClean="0">
                <a:solidFill>
                  <a:srgbClr val="080808"/>
                </a:solidFill>
              </a:rPr>
              <a:t>Compiled</a:t>
            </a:r>
          </a:p>
          <a:p>
            <a:pPr algn="ctr"/>
            <a:r>
              <a:rPr lang="en-US" sz="2000" b="1" dirty="0" smtClean="0">
                <a:solidFill>
                  <a:srgbClr val="080808"/>
                </a:solidFill>
              </a:rPr>
              <a:t>Program</a:t>
            </a:r>
            <a:endParaRPr lang="en-US" sz="1800" b="1" dirty="0">
              <a:solidFill>
                <a:srgbClr val="080808"/>
              </a:solidFill>
            </a:endParaRPr>
          </a:p>
        </p:txBody>
      </p:sp>
      <p:sp>
        <p:nvSpPr>
          <p:cNvPr id="70" name="AutoShape 18"/>
          <p:cNvSpPr>
            <a:spLocks noChangeArrowheads="1"/>
          </p:cNvSpPr>
          <p:nvPr/>
        </p:nvSpPr>
        <p:spPr bwMode="auto">
          <a:xfrm rot="10800000" flipH="1">
            <a:off x="219075" y="4360862"/>
            <a:ext cx="909638" cy="1028700"/>
          </a:xfrm>
          <a:prstGeom prst="foldedCorner">
            <a:avLst>
              <a:gd name="adj" fmla="val 12500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ot="10800000" wrap="none" anchor="ctr"/>
          <a:lstStyle/>
          <a:p>
            <a:pPr algn="ctr"/>
            <a:endParaRPr lang="en-US" sz="2400" b="1">
              <a:solidFill>
                <a:srgbClr val="080808"/>
              </a:solidFill>
            </a:endParaRPr>
          </a:p>
        </p:txBody>
      </p:sp>
      <p:sp>
        <p:nvSpPr>
          <p:cNvPr id="71" name="AutoShape 19"/>
          <p:cNvSpPr>
            <a:spLocks noChangeArrowheads="1"/>
          </p:cNvSpPr>
          <p:nvPr/>
        </p:nvSpPr>
        <p:spPr bwMode="auto">
          <a:xfrm rot="10800000" flipH="1">
            <a:off x="371475" y="4513262"/>
            <a:ext cx="909638" cy="1028700"/>
          </a:xfrm>
          <a:prstGeom prst="foldedCorner">
            <a:avLst>
              <a:gd name="adj" fmla="val 12500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ot="10800000" wrap="none" anchor="ctr"/>
          <a:lstStyle/>
          <a:p>
            <a:pPr algn="ctr"/>
            <a:r>
              <a:rPr lang="en-US" sz="2000" b="1" dirty="0" smtClean="0">
                <a:solidFill>
                  <a:srgbClr val="080808"/>
                </a:solidFill>
              </a:rPr>
              <a:t>C#</a:t>
            </a:r>
            <a:endParaRPr lang="en-US" sz="2000" b="1" dirty="0">
              <a:solidFill>
                <a:srgbClr val="080808"/>
              </a:solidFill>
            </a:endParaRPr>
          </a:p>
          <a:p>
            <a:pPr algn="ctr"/>
            <a:r>
              <a:rPr lang="en-US" sz="2000" b="1" dirty="0">
                <a:solidFill>
                  <a:srgbClr val="080808"/>
                </a:solidFill>
              </a:rPr>
              <a:t>Files</a:t>
            </a:r>
          </a:p>
        </p:txBody>
      </p:sp>
      <p:sp>
        <p:nvSpPr>
          <p:cNvPr id="72" name="AutoShape 30"/>
          <p:cNvSpPr>
            <a:spLocks noChangeArrowheads="1"/>
          </p:cNvSpPr>
          <p:nvPr/>
        </p:nvSpPr>
        <p:spPr bwMode="auto">
          <a:xfrm rot="19139472">
            <a:off x="6992358" y="4349804"/>
            <a:ext cx="442912" cy="342900"/>
          </a:xfrm>
          <a:prstGeom prst="rightArrow">
            <a:avLst>
              <a:gd name="adj1" fmla="val 50000"/>
              <a:gd name="adj2" fmla="val 32292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73" name="AutoShape 8"/>
          <p:cNvSpPr>
            <a:spLocks noChangeArrowheads="1"/>
          </p:cNvSpPr>
          <p:nvPr/>
        </p:nvSpPr>
        <p:spPr bwMode="auto">
          <a:xfrm>
            <a:off x="4953000" y="4779962"/>
            <a:ext cx="442912" cy="342900"/>
          </a:xfrm>
          <a:prstGeom prst="rightArrow">
            <a:avLst>
              <a:gd name="adj1" fmla="val 50000"/>
              <a:gd name="adj2" fmla="val 32292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74" name="Rectangle 7"/>
          <p:cNvSpPr>
            <a:spLocks noChangeArrowheads="1"/>
          </p:cNvSpPr>
          <p:nvPr/>
        </p:nvSpPr>
        <p:spPr bwMode="auto">
          <a:xfrm>
            <a:off x="7543800" y="3636962"/>
            <a:ext cx="1265237" cy="6858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2000" b="1" dirty="0" smtClean="0">
                <a:solidFill>
                  <a:srgbClr val="080808"/>
                </a:solidFill>
              </a:rPr>
              <a:t>Deltas</a:t>
            </a:r>
            <a:endParaRPr lang="en-US" sz="1800" b="1" dirty="0">
              <a:solidFill>
                <a:srgbClr val="080808"/>
              </a:solidFill>
            </a:endParaRPr>
          </a:p>
        </p:txBody>
      </p:sp>
      <p:sp>
        <p:nvSpPr>
          <p:cNvPr id="75" name="Rectangle 7"/>
          <p:cNvSpPr>
            <a:spLocks noChangeArrowheads="1"/>
          </p:cNvSpPr>
          <p:nvPr/>
        </p:nvSpPr>
        <p:spPr bwMode="auto">
          <a:xfrm>
            <a:off x="7543800" y="4611578"/>
            <a:ext cx="1265237" cy="685800"/>
          </a:xfrm>
          <a:prstGeom prst="rect">
            <a:avLst/>
          </a:prstGeom>
          <a:solidFill>
            <a:schemeClr val="accent2">
              <a:alpha val="29000"/>
            </a:schemeClr>
          </a:solidFill>
          <a:ln>
            <a:solidFill>
              <a:schemeClr val="bg1">
                <a:lumMod val="85000"/>
              </a:schemeClr>
            </a:solidFill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2000" b="1" dirty="0" smtClean="0">
                <a:solidFill>
                  <a:schemeClr val="bg1">
                    <a:lumMod val="75000"/>
                  </a:schemeClr>
                </a:solidFill>
              </a:rPr>
              <a:t>Woven</a:t>
            </a:r>
          </a:p>
          <a:p>
            <a:pPr algn="ctr"/>
            <a:r>
              <a:rPr lang="en-US" sz="2000" b="1" dirty="0" smtClean="0">
                <a:solidFill>
                  <a:schemeClr val="bg1">
                    <a:lumMod val="75000"/>
                  </a:schemeClr>
                </a:solidFill>
              </a:rPr>
              <a:t>Program</a:t>
            </a:r>
            <a:endParaRPr lang="en-US" sz="1800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6" name="AutoShape 30"/>
          <p:cNvSpPr>
            <a:spLocks noChangeArrowheads="1"/>
          </p:cNvSpPr>
          <p:nvPr/>
        </p:nvSpPr>
        <p:spPr bwMode="auto">
          <a:xfrm>
            <a:off x="7010400" y="4779962"/>
            <a:ext cx="442912" cy="342900"/>
          </a:xfrm>
          <a:prstGeom prst="rightArrow">
            <a:avLst>
              <a:gd name="adj1" fmla="val 50000"/>
              <a:gd name="adj2" fmla="val 32292"/>
            </a:avLst>
          </a:prstGeom>
          <a:solidFill>
            <a:schemeClr val="accent2">
              <a:alpha val="29000"/>
            </a:schemeClr>
          </a:solidFill>
          <a:ln>
            <a:solidFill>
              <a:schemeClr val="bg1">
                <a:lumMod val="85000"/>
              </a:schemeClr>
            </a:solidFill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77" name="Rectangle 7"/>
          <p:cNvSpPr>
            <a:spLocks noChangeArrowheads="1"/>
          </p:cNvSpPr>
          <p:nvPr/>
        </p:nvSpPr>
        <p:spPr bwMode="auto">
          <a:xfrm>
            <a:off x="7543800" y="5618162"/>
            <a:ext cx="1265237" cy="685800"/>
          </a:xfrm>
          <a:prstGeom prst="rect">
            <a:avLst/>
          </a:prstGeom>
          <a:solidFill>
            <a:schemeClr val="accent2">
              <a:alpha val="29000"/>
            </a:schemeClr>
          </a:solidFill>
          <a:ln>
            <a:solidFill>
              <a:schemeClr val="bg1">
                <a:lumMod val="85000"/>
              </a:schemeClr>
            </a:solidFill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2000" b="1" dirty="0" smtClean="0">
                <a:solidFill>
                  <a:schemeClr val="bg1">
                    <a:lumMod val="75000"/>
                  </a:schemeClr>
                </a:solidFill>
              </a:rPr>
              <a:t>Break</a:t>
            </a:r>
          </a:p>
          <a:p>
            <a:pPr algn="ctr"/>
            <a:r>
              <a:rPr lang="en-US" sz="2000" b="1" dirty="0" smtClean="0">
                <a:solidFill>
                  <a:schemeClr val="bg1">
                    <a:lumMod val="75000"/>
                  </a:schemeClr>
                </a:solidFill>
              </a:rPr>
              <a:t>Points</a:t>
            </a:r>
            <a:endParaRPr lang="en-US" sz="1800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8" name="AutoShape 30"/>
          <p:cNvSpPr>
            <a:spLocks noChangeArrowheads="1"/>
          </p:cNvSpPr>
          <p:nvPr/>
        </p:nvSpPr>
        <p:spPr bwMode="auto">
          <a:xfrm rot="2460528" flipV="1">
            <a:off x="6992358" y="5248220"/>
            <a:ext cx="442912" cy="342900"/>
          </a:xfrm>
          <a:prstGeom prst="rightArrow">
            <a:avLst>
              <a:gd name="adj1" fmla="val 50000"/>
              <a:gd name="adj2" fmla="val 32292"/>
            </a:avLst>
          </a:prstGeom>
          <a:solidFill>
            <a:schemeClr val="accent2">
              <a:alpha val="29000"/>
            </a:schemeClr>
          </a:solidFill>
          <a:ln>
            <a:solidFill>
              <a:schemeClr val="bg1">
                <a:lumMod val="85000"/>
              </a:schemeClr>
            </a:solidFill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Demo 3: Dynamic </a:t>
            </a:r>
            <a:r>
              <a:rPr lang="en-US" sz="4000" dirty="0" err="1" smtClean="0"/>
              <a:t>bp</a:t>
            </a:r>
            <a:r>
              <a:rPr lang="en-US" sz="4000" dirty="0" smtClean="0"/>
              <a:t> weaving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Noninvasive advising via Breakpoint API</a:t>
            </a:r>
          </a:p>
          <a:p>
            <a:r>
              <a:rPr lang="en-US" dirty="0" smtClean="0"/>
              <a:t>In-process advice execution via </a:t>
            </a:r>
            <a:r>
              <a:rPr lang="en-US" dirty="0" err="1" smtClean="0"/>
              <a:t>FuncEval</a:t>
            </a:r>
            <a:r>
              <a:rPr lang="en-US" dirty="0" smtClean="0"/>
              <a:t> API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06F9A-4543-41A4-9BCA-BFDDC4CB11EA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AOSD 2007</a:t>
            </a:r>
            <a:endParaRPr lang="en-US" dirty="0"/>
          </a:p>
        </p:txBody>
      </p:sp>
      <p:sp>
        <p:nvSpPr>
          <p:cNvPr id="26" name="AutoShape 4"/>
          <p:cNvSpPr>
            <a:spLocks noChangeArrowheads="1"/>
          </p:cNvSpPr>
          <p:nvPr/>
        </p:nvSpPr>
        <p:spPr bwMode="auto">
          <a:xfrm>
            <a:off x="1328738" y="4805362"/>
            <a:ext cx="442912" cy="342900"/>
          </a:xfrm>
          <a:prstGeom prst="rightArrow">
            <a:avLst>
              <a:gd name="adj1" fmla="val 50000"/>
              <a:gd name="adj2" fmla="val 32292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28" name="Rectangle 6"/>
          <p:cNvSpPr>
            <a:spLocks noChangeArrowheads="1"/>
          </p:cNvSpPr>
          <p:nvPr/>
        </p:nvSpPr>
        <p:spPr bwMode="auto">
          <a:xfrm>
            <a:off x="5437188" y="4589462"/>
            <a:ext cx="1517650" cy="7239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2000" b="1" dirty="0" smtClean="0">
                <a:solidFill>
                  <a:srgbClr val="080808"/>
                </a:solidFill>
              </a:rPr>
              <a:t>Phx.Morph</a:t>
            </a:r>
            <a:endParaRPr lang="en-US" sz="1800" b="1" dirty="0">
              <a:solidFill>
                <a:srgbClr val="080808"/>
              </a:solidFill>
            </a:endParaRPr>
          </a:p>
        </p:txBody>
      </p:sp>
      <p:sp>
        <p:nvSpPr>
          <p:cNvPr id="29" name="AutoShape 8"/>
          <p:cNvSpPr>
            <a:spLocks noChangeArrowheads="1"/>
          </p:cNvSpPr>
          <p:nvPr/>
        </p:nvSpPr>
        <p:spPr bwMode="auto">
          <a:xfrm>
            <a:off x="3144838" y="4805362"/>
            <a:ext cx="442912" cy="342900"/>
          </a:xfrm>
          <a:prstGeom prst="rightArrow">
            <a:avLst>
              <a:gd name="adj1" fmla="val 50000"/>
              <a:gd name="adj2" fmla="val 32292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30" name="Rectangle 11"/>
          <p:cNvSpPr>
            <a:spLocks noChangeArrowheads="1"/>
          </p:cNvSpPr>
          <p:nvPr/>
        </p:nvSpPr>
        <p:spPr bwMode="auto">
          <a:xfrm>
            <a:off x="5434013" y="3276600"/>
            <a:ext cx="1328737" cy="5715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endParaRPr lang="en-US" sz="1800" b="1">
              <a:solidFill>
                <a:srgbClr val="080808"/>
              </a:solidFill>
            </a:endParaRPr>
          </a:p>
        </p:txBody>
      </p:sp>
      <p:sp>
        <p:nvSpPr>
          <p:cNvPr id="31" name="Rectangle 12"/>
          <p:cNvSpPr>
            <a:spLocks noChangeArrowheads="1"/>
          </p:cNvSpPr>
          <p:nvPr/>
        </p:nvSpPr>
        <p:spPr bwMode="auto">
          <a:xfrm>
            <a:off x="5553075" y="3395662"/>
            <a:ext cx="1328738" cy="5715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1800" b="1">
                <a:solidFill>
                  <a:srgbClr val="080808"/>
                </a:solidFill>
              </a:rPr>
              <a:t>Aspect</a:t>
            </a:r>
          </a:p>
          <a:p>
            <a:pPr algn="ctr"/>
            <a:r>
              <a:rPr lang="en-US" sz="1800" b="1">
                <a:solidFill>
                  <a:srgbClr val="080808"/>
                </a:solidFill>
              </a:rPr>
              <a:t>Assemblies</a:t>
            </a:r>
            <a:endParaRPr lang="en-US" b="1">
              <a:solidFill>
                <a:srgbClr val="080808"/>
              </a:solidFill>
            </a:endParaRPr>
          </a:p>
        </p:txBody>
      </p:sp>
      <p:sp>
        <p:nvSpPr>
          <p:cNvPr id="32" name="AutoShape 13"/>
          <p:cNvSpPr>
            <a:spLocks noChangeArrowheads="1"/>
          </p:cNvSpPr>
          <p:nvPr/>
        </p:nvSpPr>
        <p:spPr bwMode="auto">
          <a:xfrm rot="5400000">
            <a:off x="6018213" y="4106862"/>
            <a:ext cx="400050" cy="381000"/>
          </a:xfrm>
          <a:prstGeom prst="rightArrow">
            <a:avLst>
              <a:gd name="adj1" fmla="val 50000"/>
              <a:gd name="adj2" fmla="val 26250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33" name="Rectangle 17"/>
          <p:cNvSpPr>
            <a:spLocks noChangeArrowheads="1"/>
          </p:cNvSpPr>
          <p:nvPr/>
        </p:nvSpPr>
        <p:spPr bwMode="auto">
          <a:xfrm>
            <a:off x="3640138" y="4591050"/>
            <a:ext cx="1265237" cy="76993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2000" b="1" dirty="0" smtClean="0">
                <a:solidFill>
                  <a:srgbClr val="080808"/>
                </a:solidFill>
              </a:rPr>
              <a:t>Compiled</a:t>
            </a:r>
          </a:p>
          <a:p>
            <a:pPr algn="ctr"/>
            <a:r>
              <a:rPr lang="en-US" sz="2000" b="1" dirty="0" smtClean="0">
                <a:solidFill>
                  <a:srgbClr val="080808"/>
                </a:solidFill>
              </a:rPr>
              <a:t>Program</a:t>
            </a:r>
            <a:endParaRPr lang="en-US" sz="1800" b="1" dirty="0">
              <a:solidFill>
                <a:srgbClr val="080808"/>
              </a:solidFill>
            </a:endParaRPr>
          </a:p>
        </p:txBody>
      </p:sp>
      <p:sp>
        <p:nvSpPr>
          <p:cNvPr id="34" name="AutoShape 18"/>
          <p:cNvSpPr>
            <a:spLocks noChangeArrowheads="1"/>
          </p:cNvSpPr>
          <p:nvPr/>
        </p:nvSpPr>
        <p:spPr bwMode="auto">
          <a:xfrm rot="10800000" flipH="1">
            <a:off x="219075" y="4360862"/>
            <a:ext cx="909638" cy="1028700"/>
          </a:xfrm>
          <a:prstGeom prst="foldedCorner">
            <a:avLst>
              <a:gd name="adj" fmla="val 12500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ot="10800000" wrap="none" anchor="ctr"/>
          <a:lstStyle/>
          <a:p>
            <a:pPr algn="ctr"/>
            <a:endParaRPr lang="en-US" sz="2400" b="1">
              <a:solidFill>
                <a:srgbClr val="080808"/>
              </a:solidFill>
            </a:endParaRPr>
          </a:p>
        </p:txBody>
      </p:sp>
      <p:sp>
        <p:nvSpPr>
          <p:cNvPr id="35" name="AutoShape 19"/>
          <p:cNvSpPr>
            <a:spLocks noChangeArrowheads="1"/>
          </p:cNvSpPr>
          <p:nvPr/>
        </p:nvSpPr>
        <p:spPr bwMode="auto">
          <a:xfrm rot="10800000" flipH="1">
            <a:off x="371475" y="4513262"/>
            <a:ext cx="909638" cy="1028700"/>
          </a:xfrm>
          <a:prstGeom prst="foldedCorner">
            <a:avLst>
              <a:gd name="adj" fmla="val 12500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ot="10800000" wrap="none" anchor="ctr"/>
          <a:lstStyle/>
          <a:p>
            <a:pPr algn="ctr"/>
            <a:r>
              <a:rPr lang="en-US" sz="2000" b="1" dirty="0" smtClean="0">
                <a:solidFill>
                  <a:srgbClr val="080808"/>
                </a:solidFill>
              </a:rPr>
              <a:t>C#</a:t>
            </a:r>
            <a:endParaRPr lang="en-US" sz="2000" b="1" dirty="0">
              <a:solidFill>
                <a:srgbClr val="080808"/>
              </a:solidFill>
            </a:endParaRPr>
          </a:p>
          <a:p>
            <a:pPr algn="ctr"/>
            <a:r>
              <a:rPr lang="en-US" sz="2000" b="1" dirty="0">
                <a:solidFill>
                  <a:srgbClr val="080808"/>
                </a:solidFill>
              </a:rPr>
              <a:t>Files</a:t>
            </a:r>
          </a:p>
        </p:txBody>
      </p:sp>
      <p:sp>
        <p:nvSpPr>
          <p:cNvPr id="36" name="Rectangle 7"/>
          <p:cNvSpPr>
            <a:spLocks noChangeArrowheads="1"/>
          </p:cNvSpPr>
          <p:nvPr/>
        </p:nvSpPr>
        <p:spPr bwMode="auto">
          <a:xfrm>
            <a:off x="7543800" y="5618162"/>
            <a:ext cx="1265237" cy="6858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2000" b="1" dirty="0" smtClean="0">
                <a:solidFill>
                  <a:srgbClr val="080808"/>
                </a:solidFill>
              </a:rPr>
              <a:t>Break</a:t>
            </a:r>
          </a:p>
          <a:p>
            <a:pPr algn="ctr"/>
            <a:r>
              <a:rPr lang="en-US" sz="2000" b="1" dirty="0" smtClean="0">
                <a:solidFill>
                  <a:srgbClr val="080808"/>
                </a:solidFill>
              </a:rPr>
              <a:t>Points</a:t>
            </a:r>
            <a:endParaRPr lang="en-US" sz="1800" b="1" dirty="0">
              <a:solidFill>
                <a:srgbClr val="080808"/>
              </a:solidFill>
            </a:endParaRPr>
          </a:p>
        </p:txBody>
      </p:sp>
      <p:sp>
        <p:nvSpPr>
          <p:cNvPr id="37" name="AutoShape 30"/>
          <p:cNvSpPr>
            <a:spLocks noChangeArrowheads="1"/>
          </p:cNvSpPr>
          <p:nvPr/>
        </p:nvSpPr>
        <p:spPr bwMode="auto">
          <a:xfrm rot="2460528" flipV="1">
            <a:off x="6992358" y="5248220"/>
            <a:ext cx="442912" cy="342900"/>
          </a:xfrm>
          <a:prstGeom prst="rightArrow">
            <a:avLst>
              <a:gd name="adj1" fmla="val 50000"/>
              <a:gd name="adj2" fmla="val 32292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38" name="AutoShape 8"/>
          <p:cNvSpPr>
            <a:spLocks noChangeArrowheads="1"/>
          </p:cNvSpPr>
          <p:nvPr/>
        </p:nvSpPr>
        <p:spPr bwMode="auto">
          <a:xfrm>
            <a:off x="4953000" y="4779962"/>
            <a:ext cx="442912" cy="342900"/>
          </a:xfrm>
          <a:prstGeom prst="rightArrow">
            <a:avLst>
              <a:gd name="adj1" fmla="val 50000"/>
              <a:gd name="adj2" fmla="val 32292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39" name="Rectangle 7"/>
          <p:cNvSpPr>
            <a:spLocks noChangeArrowheads="1"/>
          </p:cNvSpPr>
          <p:nvPr/>
        </p:nvSpPr>
        <p:spPr bwMode="auto">
          <a:xfrm>
            <a:off x="7543800" y="4611578"/>
            <a:ext cx="1265237" cy="685800"/>
          </a:xfrm>
          <a:prstGeom prst="rect">
            <a:avLst/>
          </a:prstGeom>
          <a:solidFill>
            <a:schemeClr val="accent2">
              <a:alpha val="29000"/>
            </a:schemeClr>
          </a:solidFill>
          <a:ln>
            <a:solidFill>
              <a:schemeClr val="bg1">
                <a:lumMod val="85000"/>
              </a:schemeClr>
            </a:solidFill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2000" b="1" dirty="0" smtClean="0">
                <a:solidFill>
                  <a:schemeClr val="bg1">
                    <a:lumMod val="75000"/>
                  </a:schemeClr>
                </a:solidFill>
              </a:rPr>
              <a:t>Woven</a:t>
            </a:r>
          </a:p>
          <a:p>
            <a:pPr algn="ctr"/>
            <a:r>
              <a:rPr lang="en-US" sz="2000" b="1" dirty="0" smtClean="0">
                <a:solidFill>
                  <a:schemeClr val="bg1">
                    <a:lumMod val="75000"/>
                  </a:schemeClr>
                </a:solidFill>
              </a:rPr>
              <a:t>Program</a:t>
            </a:r>
            <a:endParaRPr lang="en-US" sz="1800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0" name="AutoShape 30"/>
          <p:cNvSpPr>
            <a:spLocks noChangeArrowheads="1"/>
          </p:cNvSpPr>
          <p:nvPr/>
        </p:nvSpPr>
        <p:spPr bwMode="auto">
          <a:xfrm>
            <a:off x="7010400" y="4779962"/>
            <a:ext cx="442912" cy="342900"/>
          </a:xfrm>
          <a:prstGeom prst="rightArrow">
            <a:avLst>
              <a:gd name="adj1" fmla="val 50000"/>
              <a:gd name="adj2" fmla="val 32292"/>
            </a:avLst>
          </a:prstGeom>
          <a:solidFill>
            <a:schemeClr val="accent2">
              <a:alpha val="29000"/>
            </a:schemeClr>
          </a:solidFill>
          <a:ln>
            <a:solidFill>
              <a:schemeClr val="bg1">
                <a:lumMod val="85000"/>
              </a:schemeClr>
            </a:solidFill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41" name="Rectangle 7"/>
          <p:cNvSpPr>
            <a:spLocks noChangeArrowheads="1"/>
          </p:cNvSpPr>
          <p:nvPr/>
        </p:nvSpPr>
        <p:spPr bwMode="auto">
          <a:xfrm>
            <a:off x="7543800" y="3620978"/>
            <a:ext cx="1265237" cy="685800"/>
          </a:xfrm>
          <a:prstGeom prst="rect">
            <a:avLst/>
          </a:prstGeom>
          <a:solidFill>
            <a:schemeClr val="accent2">
              <a:alpha val="29000"/>
            </a:schemeClr>
          </a:solidFill>
          <a:ln>
            <a:solidFill>
              <a:schemeClr val="bg1">
                <a:lumMod val="85000"/>
              </a:schemeClr>
            </a:solidFill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2000" b="1" dirty="0" smtClean="0">
                <a:solidFill>
                  <a:schemeClr val="bg1">
                    <a:lumMod val="75000"/>
                  </a:schemeClr>
                </a:solidFill>
              </a:rPr>
              <a:t>Deltas</a:t>
            </a:r>
            <a:endParaRPr lang="en-US" sz="1800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2" name="AutoShape 30"/>
          <p:cNvSpPr>
            <a:spLocks noChangeArrowheads="1"/>
          </p:cNvSpPr>
          <p:nvPr/>
        </p:nvSpPr>
        <p:spPr bwMode="auto">
          <a:xfrm rot="19139472">
            <a:off x="6992358" y="4333820"/>
            <a:ext cx="442912" cy="342900"/>
          </a:xfrm>
          <a:prstGeom prst="rightArrow">
            <a:avLst>
              <a:gd name="adj1" fmla="val 50000"/>
              <a:gd name="adj2" fmla="val 32292"/>
            </a:avLst>
          </a:prstGeom>
          <a:solidFill>
            <a:schemeClr val="accent2">
              <a:alpha val="29000"/>
            </a:schemeClr>
          </a:solidFill>
          <a:ln>
            <a:solidFill>
              <a:schemeClr val="bg1">
                <a:lumMod val="85000"/>
              </a:schemeClr>
            </a:solidFill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1830388" y="4572000"/>
            <a:ext cx="1265237" cy="838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2000" b="1" dirty="0" smtClean="0">
                <a:solidFill>
                  <a:srgbClr val="080808"/>
                </a:solidFill>
              </a:rPr>
              <a:t>C#</a:t>
            </a:r>
          </a:p>
          <a:p>
            <a:pPr algn="ctr"/>
            <a:r>
              <a:rPr lang="en-US" sz="2000" b="1" dirty="0" smtClean="0">
                <a:solidFill>
                  <a:srgbClr val="080808"/>
                </a:solidFill>
              </a:rPr>
              <a:t>Compiler</a:t>
            </a:r>
            <a:endParaRPr lang="en-US" sz="1800" b="1" dirty="0">
              <a:solidFill>
                <a:srgbClr val="080808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Wicca’s frontend</a:t>
            </a:r>
          </a:p>
          <a:p>
            <a:pPr lvl="1"/>
            <a:r>
              <a:rPr lang="en-US" dirty="0" smtClean="0"/>
              <a:t>Wicca# compiler</a:t>
            </a:r>
          </a:p>
          <a:p>
            <a:r>
              <a:rPr lang="en-US" dirty="0" smtClean="0"/>
              <a:t>Extends C# to support</a:t>
            </a:r>
          </a:p>
          <a:p>
            <a:pPr lvl="1"/>
            <a:r>
              <a:rPr lang="en-US" dirty="0" smtClean="0"/>
              <a:t>Statement annotations</a:t>
            </a:r>
          </a:p>
          <a:p>
            <a:pPr lvl="1"/>
            <a:r>
              <a:rPr lang="en-US" dirty="0" smtClean="0"/>
              <a:t>Side classes</a:t>
            </a:r>
          </a:p>
          <a:p>
            <a:r>
              <a:rPr lang="en-US" dirty="0" smtClean="0"/>
              <a:t>Goal</a:t>
            </a:r>
          </a:p>
          <a:p>
            <a:pPr lvl="1"/>
            <a:r>
              <a:rPr lang="en-US" dirty="0" smtClean="0"/>
              <a:t>Actually “modularize” crosscutting concerns (without sacrificing other modularity properties)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</p:spPr>
        <p:txBody>
          <a:bodyPr/>
          <a:lstStyle/>
          <a:p>
            <a:r>
              <a:rPr lang="en-US" dirty="0" smtClean="0"/>
              <a:t>Wicca# language</a:t>
            </a:r>
          </a:p>
        </p:txBody>
      </p:sp>
      <p:pic>
        <p:nvPicPr>
          <p:cNvPr id="13926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48400" y="247650"/>
            <a:ext cx="28384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06F9A-4543-41A4-9BCA-BFDDC4CB11EA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AOSD 2007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Statement annotations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1143000" y="3111690"/>
            <a:ext cx="8229600" cy="3245893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 smtClean="0"/>
              <a:t>Fine-grained advising</a:t>
            </a:r>
          </a:p>
          <a:p>
            <a:pPr lvl="1"/>
            <a:r>
              <a:rPr lang="en-US" sz="2000" dirty="0" smtClean="0"/>
              <a:t>Statement-level advising (more elegant than dummy methods)</a:t>
            </a:r>
          </a:p>
          <a:p>
            <a:pPr lvl="1"/>
            <a:r>
              <a:rPr lang="en-US" sz="2000" b="1" dirty="0" smtClean="0"/>
              <a:t>Declarative</a:t>
            </a:r>
            <a:r>
              <a:rPr lang="en-US" sz="2000" dirty="0" smtClean="0"/>
              <a:t> instance-level advising</a:t>
            </a:r>
          </a:p>
          <a:p>
            <a:r>
              <a:rPr lang="en-US" sz="2400" dirty="0" smtClean="0"/>
              <a:t>Other possibilities</a:t>
            </a:r>
          </a:p>
          <a:p>
            <a:pPr lvl="1"/>
            <a:r>
              <a:rPr lang="en-US" sz="2000" dirty="0" smtClean="0"/>
              <a:t>Optimization and parallelization hints</a:t>
            </a:r>
          </a:p>
          <a:p>
            <a:pPr lvl="1"/>
            <a:r>
              <a:rPr lang="en-US" sz="2000" dirty="0" smtClean="0"/>
              <a:t>Contracts</a:t>
            </a:r>
          </a:p>
          <a:p>
            <a:pPr lvl="1"/>
            <a:r>
              <a:rPr lang="en-US" sz="2000" dirty="0" smtClean="0"/>
              <a:t>Avoiding reweaving</a:t>
            </a:r>
          </a:p>
          <a:p>
            <a:pPr lvl="1"/>
            <a:r>
              <a:rPr lang="en-US" sz="2000" dirty="0" smtClean="0"/>
              <a:t>Fault isolation</a:t>
            </a:r>
          </a:p>
          <a:p>
            <a:pPr lvl="1"/>
            <a:r>
              <a:rPr lang="en-US" sz="2000" dirty="0" smtClean="0"/>
              <a:t>Oblivious debugging</a:t>
            </a:r>
          </a:p>
          <a:p>
            <a:r>
              <a:rPr lang="en-US" sz="2400" dirty="0" smtClean="0"/>
              <a:t>“Statement Annotations for Fine-Grained Advising”, RAM-SE 2006</a:t>
            </a:r>
          </a:p>
          <a:p>
            <a:pPr lvl="1"/>
            <a:endParaRPr lang="en-US" sz="2000" dirty="0" smtClean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1066800" y="1465046"/>
            <a:ext cx="8229600" cy="486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EB80A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kumimoji="0" lang="en-US" sz="2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Allows any program statement to be annotated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214650" y="2129051"/>
            <a:ext cx="62097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Consolas" pitchFamily="49" charset="0"/>
              </a:rPr>
              <a:t>//[Concern("Input")]</a:t>
            </a:r>
          </a:p>
          <a:p>
            <a:r>
              <a:rPr lang="en-US" sz="2400" dirty="0" err="1" smtClean="0">
                <a:latin typeface="Consolas" pitchFamily="49" charset="0"/>
              </a:rPr>
              <a:t>inputMapper.Update</a:t>
            </a:r>
            <a:r>
              <a:rPr lang="en-US" sz="2400" dirty="0" smtClean="0">
                <a:latin typeface="Consolas" pitchFamily="49" charset="0"/>
              </a:rPr>
              <a:t>(</a:t>
            </a:r>
            <a:r>
              <a:rPr lang="en-US" sz="2400" dirty="0" err="1" smtClean="0">
                <a:latin typeface="Consolas" pitchFamily="49" charset="0"/>
              </a:rPr>
              <a:t>elapsedTime</a:t>
            </a:r>
            <a:r>
              <a:rPr lang="en-US" sz="2400" dirty="0" smtClean="0">
                <a:latin typeface="Consolas" pitchFamily="49" charset="0"/>
              </a:rPr>
              <a:t>);</a:t>
            </a:r>
            <a:endParaRPr lang="en-US" sz="2400" dirty="0">
              <a:latin typeface="Consolas" pitchFamily="49" charset="0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06F9A-4543-41A4-9BCA-BFDDC4CB11EA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AOSD 2007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Quantifying crosscutting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“Identifying,  Assigning,  and Quantifying Crosscutting Concerns”,  ACOM 2007</a:t>
            </a:r>
          </a:p>
          <a:p>
            <a:r>
              <a:rPr lang="en-US" i="1" dirty="0" smtClean="0"/>
              <a:t>Display updating</a:t>
            </a:r>
            <a:r>
              <a:rPr lang="en-US" dirty="0" smtClean="0"/>
              <a:t> in </a:t>
            </a:r>
            <a:r>
              <a:rPr lang="en-US" dirty="0" err="1" smtClean="0"/>
              <a:t>SimpleDraw</a:t>
            </a:r>
            <a:endParaRPr lang="en-US" dirty="0" smtClean="0"/>
          </a:p>
          <a:p>
            <a:pPr lvl="1"/>
            <a:r>
              <a:rPr lang="en-US" dirty="0" smtClean="0"/>
              <a:t>Degree of scattering: </a:t>
            </a:r>
          </a:p>
          <a:p>
            <a:pPr lvl="1"/>
            <a:r>
              <a:rPr lang="en-US" dirty="0" smtClean="0"/>
              <a:t>Scattering visualization (ala </a:t>
            </a:r>
            <a:r>
              <a:rPr lang="en-US" i="1" dirty="0" err="1" smtClean="0"/>
              <a:t>SeeSoft</a:t>
            </a:r>
            <a:r>
              <a:rPr lang="en-US" dirty="0" smtClean="0"/>
              <a:t>):</a:t>
            </a:r>
          </a:p>
        </p:txBody>
      </p:sp>
      <p:sp>
        <p:nvSpPr>
          <p:cNvPr id="5" name="Rectangle 4"/>
          <p:cNvSpPr/>
          <p:nvPr/>
        </p:nvSpPr>
        <p:spPr>
          <a:xfrm>
            <a:off x="5283302" y="2971800"/>
            <a:ext cx="126989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4400" b="1" dirty="0" smtClean="0">
                <a:ln/>
                <a:solidFill>
                  <a:schemeClr val="accent3"/>
                </a:solidFill>
              </a:rPr>
              <a:t>0.92</a:t>
            </a:r>
            <a:endParaRPr lang="en-US" sz="4400" b="1" dirty="0">
              <a:ln/>
              <a:solidFill>
                <a:schemeClr val="accent3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06F9A-4543-41A4-9BCA-BFDDC4CB11EA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AOSD 2007</a:t>
            </a:r>
            <a:endParaRPr lang="en-US" dirty="0"/>
          </a:p>
        </p:txBody>
      </p:sp>
      <p:pic>
        <p:nvPicPr>
          <p:cNvPr id="270338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76461" y="4267200"/>
            <a:ext cx="5291139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Demo 4: Concern profiling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96646" indent="-514350"/>
            <a:r>
              <a:rPr lang="en-US" dirty="0" smtClean="0"/>
              <a:t>Statement annotation-based advising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06F9A-4543-41A4-9BCA-BFDDC4CB11EA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AOSD 2007</a:t>
            </a:r>
            <a:endParaRPr lang="en-US" dirty="0"/>
          </a:p>
        </p:txBody>
      </p:sp>
      <p:sp>
        <p:nvSpPr>
          <p:cNvPr id="7" name="AutoShape 4"/>
          <p:cNvSpPr>
            <a:spLocks noChangeArrowheads="1"/>
          </p:cNvSpPr>
          <p:nvPr/>
        </p:nvSpPr>
        <p:spPr bwMode="auto">
          <a:xfrm>
            <a:off x="1447800" y="4368800"/>
            <a:ext cx="442912" cy="342900"/>
          </a:xfrm>
          <a:prstGeom prst="rightArrow">
            <a:avLst>
              <a:gd name="adj1" fmla="val 50000"/>
              <a:gd name="adj2" fmla="val 32292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935163" y="4191000"/>
            <a:ext cx="1189037" cy="7620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2000" b="1" dirty="0" smtClean="0">
                <a:solidFill>
                  <a:srgbClr val="080808"/>
                </a:solidFill>
              </a:rPr>
              <a:t>Wicca#</a:t>
            </a:r>
          </a:p>
          <a:p>
            <a:pPr algn="ctr"/>
            <a:r>
              <a:rPr lang="en-US" sz="2000" b="1" dirty="0" smtClean="0">
                <a:solidFill>
                  <a:srgbClr val="080808"/>
                </a:solidFill>
              </a:rPr>
              <a:t>Compiler</a:t>
            </a:r>
            <a:endParaRPr lang="en-US" sz="1800" b="1" dirty="0">
              <a:solidFill>
                <a:srgbClr val="080808"/>
              </a:solidFill>
            </a:endParaRPr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auto">
          <a:xfrm>
            <a:off x="3200400" y="4368800"/>
            <a:ext cx="387350" cy="342900"/>
          </a:xfrm>
          <a:prstGeom prst="rightArrow">
            <a:avLst>
              <a:gd name="adj1" fmla="val 50000"/>
              <a:gd name="adj2" fmla="val 32292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10" name="Rectangle 17"/>
          <p:cNvSpPr>
            <a:spLocks noChangeArrowheads="1"/>
          </p:cNvSpPr>
          <p:nvPr/>
        </p:nvSpPr>
        <p:spPr bwMode="auto">
          <a:xfrm>
            <a:off x="3687763" y="4154488"/>
            <a:ext cx="1265237" cy="76993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2000" b="1" dirty="0" smtClean="0">
                <a:solidFill>
                  <a:srgbClr val="080808"/>
                </a:solidFill>
              </a:rPr>
              <a:t>Compiled</a:t>
            </a:r>
          </a:p>
          <a:p>
            <a:pPr algn="ctr"/>
            <a:r>
              <a:rPr lang="en-US" sz="2000" b="1" dirty="0" smtClean="0">
                <a:solidFill>
                  <a:srgbClr val="080808"/>
                </a:solidFill>
              </a:rPr>
              <a:t>Program</a:t>
            </a:r>
            <a:endParaRPr lang="en-US" sz="1800" b="1" dirty="0">
              <a:solidFill>
                <a:srgbClr val="080808"/>
              </a:solidFill>
            </a:endParaRPr>
          </a:p>
        </p:txBody>
      </p:sp>
      <p:sp>
        <p:nvSpPr>
          <p:cNvPr id="11" name="AutoShape 18"/>
          <p:cNvSpPr>
            <a:spLocks noChangeArrowheads="1"/>
          </p:cNvSpPr>
          <p:nvPr/>
        </p:nvSpPr>
        <p:spPr bwMode="auto">
          <a:xfrm rot="10800000" flipH="1">
            <a:off x="152400" y="3886200"/>
            <a:ext cx="1076325" cy="1066800"/>
          </a:xfrm>
          <a:prstGeom prst="foldedCorner">
            <a:avLst>
              <a:gd name="adj" fmla="val 12500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ot="10800000" wrap="none" anchor="ctr"/>
          <a:lstStyle/>
          <a:p>
            <a:pPr algn="ctr"/>
            <a:endParaRPr lang="en-US" sz="2400" b="1">
              <a:solidFill>
                <a:srgbClr val="080808"/>
              </a:solidFill>
            </a:endParaRPr>
          </a:p>
        </p:txBody>
      </p:sp>
      <p:sp>
        <p:nvSpPr>
          <p:cNvPr id="12" name="AutoShape 19"/>
          <p:cNvSpPr>
            <a:spLocks noChangeArrowheads="1"/>
          </p:cNvSpPr>
          <p:nvPr/>
        </p:nvSpPr>
        <p:spPr bwMode="auto">
          <a:xfrm rot="10800000" flipH="1">
            <a:off x="304800" y="4038600"/>
            <a:ext cx="1076325" cy="1066800"/>
          </a:xfrm>
          <a:prstGeom prst="foldedCorner">
            <a:avLst>
              <a:gd name="adj" fmla="val 12500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ot="10800000" wrap="none" anchor="ctr"/>
          <a:lstStyle/>
          <a:p>
            <a:pPr algn="ctr"/>
            <a:r>
              <a:rPr lang="en-US" sz="2000" b="1" dirty="0" smtClean="0">
                <a:solidFill>
                  <a:srgbClr val="080808"/>
                </a:solidFill>
              </a:rPr>
              <a:t>Wicca#</a:t>
            </a:r>
          </a:p>
          <a:p>
            <a:pPr algn="ctr"/>
            <a:r>
              <a:rPr lang="en-US" sz="2000" b="1" dirty="0" smtClean="0">
                <a:solidFill>
                  <a:srgbClr val="080808"/>
                </a:solidFill>
              </a:rPr>
              <a:t>Source</a:t>
            </a:r>
            <a:endParaRPr lang="en-US" sz="2000" b="1" dirty="0">
              <a:solidFill>
                <a:srgbClr val="080808"/>
              </a:solidFill>
            </a:endParaRPr>
          </a:p>
          <a:p>
            <a:pPr algn="ctr"/>
            <a:r>
              <a:rPr lang="en-US" sz="2000" b="1" dirty="0">
                <a:solidFill>
                  <a:srgbClr val="080808"/>
                </a:solidFill>
              </a:rPr>
              <a:t>Files</a:t>
            </a:r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5437188" y="4152900"/>
            <a:ext cx="1517650" cy="7239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2000" b="1" dirty="0" smtClean="0">
                <a:solidFill>
                  <a:srgbClr val="080808"/>
                </a:solidFill>
              </a:rPr>
              <a:t>Phx.Morph</a:t>
            </a:r>
            <a:endParaRPr lang="en-US" sz="1800" b="1" dirty="0">
              <a:solidFill>
                <a:srgbClr val="080808"/>
              </a:solidFill>
            </a:endParaRPr>
          </a:p>
        </p:txBody>
      </p:sp>
      <p:sp>
        <p:nvSpPr>
          <p:cNvPr id="15" name="Rectangle 11"/>
          <p:cNvSpPr>
            <a:spLocks noChangeArrowheads="1"/>
          </p:cNvSpPr>
          <p:nvPr/>
        </p:nvSpPr>
        <p:spPr bwMode="auto">
          <a:xfrm>
            <a:off x="5434013" y="2840038"/>
            <a:ext cx="1328737" cy="5715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endParaRPr lang="en-US" sz="1800" b="1">
              <a:solidFill>
                <a:srgbClr val="080808"/>
              </a:solidFill>
            </a:endParaRPr>
          </a:p>
        </p:txBody>
      </p:sp>
      <p:sp>
        <p:nvSpPr>
          <p:cNvPr id="16" name="Rectangle 12"/>
          <p:cNvSpPr>
            <a:spLocks noChangeArrowheads="1"/>
          </p:cNvSpPr>
          <p:nvPr/>
        </p:nvSpPr>
        <p:spPr bwMode="auto">
          <a:xfrm>
            <a:off x="5553075" y="2959100"/>
            <a:ext cx="1328738" cy="5715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1800" b="1">
                <a:solidFill>
                  <a:srgbClr val="080808"/>
                </a:solidFill>
              </a:rPr>
              <a:t>Aspect</a:t>
            </a:r>
          </a:p>
          <a:p>
            <a:pPr algn="ctr"/>
            <a:r>
              <a:rPr lang="en-US" sz="1800" b="1">
                <a:solidFill>
                  <a:srgbClr val="080808"/>
                </a:solidFill>
              </a:rPr>
              <a:t>Assemblies</a:t>
            </a:r>
            <a:endParaRPr lang="en-US" b="1">
              <a:solidFill>
                <a:srgbClr val="080808"/>
              </a:solidFill>
            </a:endParaRPr>
          </a:p>
        </p:txBody>
      </p:sp>
      <p:sp>
        <p:nvSpPr>
          <p:cNvPr id="17" name="AutoShape 13"/>
          <p:cNvSpPr>
            <a:spLocks noChangeArrowheads="1"/>
          </p:cNvSpPr>
          <p:nvPr/>
        </p:nvSpPr>
        <p:spPr bwMode="auto">
          <a:xfrm rot="5400000">
            <a:off x="6018213" y="3670300"/>
            <a:ext cx="400050" cy="381000"/>
          </a:xfrm>
          <a:prstGeom prst="rightArrow">
            <a:avLst>
              <a:gd name="adj1" fmla="val 50000"/>
              <a:gd name="adj2" fmla="val 26250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18" name="AutoShape 30"/>
          <p:cNvSpPr>
            <a:spLocks noChangeArrowheads="1"/>
          </p:cNvSpPr>
          <p:nvPr/>
        </p:nvSpPr>
        <p:spPr bwMode="auto">
          <a:xfrm>
            <a:off x="7021513" y="4365625"/>
            <a:ext cx="442912" cy="342900"/>
          </a:xfrm>
          <a:prstGeom prst="rightArrow">
            <a:avLst>
              <a:gd name="adj1" fmla="val 50000"/>
              <a:gd name="adj2" fmla="val 32292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19" name="Rectangle 7"/>
          <p:cNvSpPr>
            <a:spLocks noChangeArrowheads="1"/>
          </p:cNvSpPr>
          <p:nvPr/>
        </p:nvSpPr>
        <p:spPr bwMode="auto">
          <a:xfrm>
            <a:off x="7543800" y="4191000"/>
            <a:ext cx="1265237" cy="6858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2000" b="1" dirty="0">
                <a:solidFill>
                  <a:srgbClr val="080808"/>
                </a:solidFill>
              </a:rPr>
              <a:t>Woven</a:t>
            </a:r>
            <a:br>
              <a:rPr lang="en-US" sz="2000" b="1" dirty="0">
                <a:solidFill>
                  <a:srgbClr val="080808"/>
                </a:solidFill>
              </a:rPr>
            </a:br>
            <a:r>
              <a:rPr lang="en-US" sz="2000" b="1" dirty="0">
                <a:solidFill>
                  <a:srgbClr val="080808"/>
                </a:solidFill>
              </a:rPr>
              <a:t>Program</a:t>
            </a:r>
            <a:endParaRPr lang="en-US" sz="1800" b="1" dirty="0">
              <a:solidFill>
                <a:srgbClr val="080808"/>
              </a:solidFill>
            </a:endParaRPr>
          </a:p>
        </p:txBody>
      </p:sp>
      <p:sp>
        <p:nvSpPr>
          <p:cNvPr id="23" name="AutoShape 8"/>
          <p:cNvSpPr>
            <a:spLocks noChangeArrowheads="1"/>
          </p:cNvSpPr>
          <p:nvPr/>
        </p:nvSpPr>
        <p:spPr bwMode="auto">
          <a:xfrm>
            <a:off x="5029200" y="4343400"/>
            <a:ext cx="366712" cy="342900"/>
          </a:xfrm>
          <a:prstGeom prst="rightArrow">
            <a:avLst>
              <a:gd name="adj1" fmla="val 50000"/>
              <a:gd name="adj2" fmla="val 32292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24" name="Rectangle 7"/>
          <p:cNvSpPr>
            <a:spLocks noChangeArrowheads="1"/>
          </p:cNvSpPr>
          <p:nvPr/>
        </p:nvSpPr>
        <p:spPr bwMode="auto">
          <a:xfrm>
            <a:off x="7543800" y="3200400"/>
            <a:ext cx="1265237" cy="685800"/>
          </a:xfrm>
          <a:prstGeom prst="rect">
            <a:avLst/>
          </a:prstGeom>
          <a:solidFill>
            <a:schemeClr val="accent2">
              <a:alpha val="29000"/>
            </a:schemeClr>
          </a:solidFill>
          <a:ln>
            <a:solidFill>
              <a:schemeClr val="bg1">
                <a:lumMod val="85000"/>
              </a:schemeClr>
            </a:solidFill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2000" b="1" dirty="0" smtClean="0">
                <a:solidFill>
                  <a:schemeClr val="bg1">
                    <a:lumMod val="75000"/>
                  </a:schemeClr>
                </a:solidFill>
              </a:rPr>
              <a:t>Deltas</a:t>
            </a:r>
            <a:endParaRPr lang="en-US" sz="1800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5" name="Rectangle 7"/>
          <p:cNvSpPr>
            <a:spLocks noChangeArrowheads="1"/>
          </p:cNvSpPr>
          <p:nvPr/>
        </p:nvSpPr>
        <p:spPr bwMode="auto">
          <a:xfrm>
            <a:off x="7543800" y="5181600"/>
            <a:ext cx="1265237" cy="685800"/>
          </a:xfrm>
          <a:prstGeom prst="rect">
            <a:avLst/>
          </a:prstGeom>
          <a:solidFill>
            <a:schemeClr val="accent2">
              <a:alpha val="29000"/>
            </a:schemeClr>
          </a:solidFill>
          <a:ln>
            <a:solidFill>
              <a:schemeClr val="bg1">
                <a:lumMod val="85000"/>
              </a:schemeClr>
            </a:solidFill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2000" b="1" dirty="0" smtClean="0">
                <a:solidFill>
                  <a:schemeClr val="bg1">
                    <a:lumMod val="75000"/>
                  </a:schemeClr>
                </a:solidFill>
              </a:rPr>
              <a:t>Break</a:t>
            </a:r>
          </a:p>
          <a:p>
            <a:pPr algn="ctr"/>
            <a:r>
              <a:rPr lang="en-US" sz="2000" b="1" dirty="0" smtClean="0">
                <a:solidFill>
                  <a:schemeClr val="bg1">
                    <a:lumMod val="75000"/>
                  </a:schemeClr>
                </a:solidFill>
              </a:rPr>
              <a:t>Points</a:t>
            </a:r>
            <a:endParaRPr lang="en-US" sz="1800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6" name="AutoShape 30"/>
          <p:cNvSpPr>
            <a:spLocks noChangeArrowheads="1"/>
          </p:cNvSpPr>
          <p:nvPr/>
        </p:nvSpPr>
        <p:spPr bwMode="auto">
          <a:xfrm rot="19139472">
            <a:off x="6992358" y="3913242"/>
            <a:ext cx="442912" cy="342900"/>
          </a:xfrm>
          <a:prstGeom prst="rightArrow">
            <a:avLst>
              <a:gd name="adj1" fmla="val 50000"/>
              <a:gd name="adj2" fmla="val 32292"/>
            </a:avLst>
          </a:prstGeom>
          <a:solidFill>
            <a:schemeClr val="accent2">
              <a:alpha val="29000"/>
            </a:schemeClr>
          </a:solidFill>
          <a:ln>
            <a:solidFill>
              <a:schemeClr val="bg1">
                <a:lumMod val="85000"/>
              </a:schemeClr>
            </a:solidFill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27" name="AutoShape 30"/>
          <p:cNvSpPr>
            <a:spLocks noChangeArrowheads="1"/>
          </p:cNvSpPr>
          <p:nvPr/>
        </p:nvSpPr>
        <p:spPr bwMode="auto">
          <a:xfrm rot="2460528" flipV="1">
            <a:off x="6992358" y="4811658"/>
            <a:ext cx="442912" cy="342900"/>
          </a:xfrm>
          <a:prstGeom prst="rightArrow">
            <a:avLst>
              <a:gd name="adj1" fmla="val 50000"/>
              <a:gd name="adj2" fmla="val 32292"/>
            </a:avLst>
          </a:prstGeom>
          <a:solidFill>
            <a:schemeClr val="accent2">
              <a:alpha val="29000"/>
            </a:schemeClr>
          </a:solidFill>
          <a:ln>
            <a:solidFill>
              <a:schemeClr val="bg1">
                <a:lumMod val="85000"/>
              </a:schemeClr>
            </a:solidFill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Side classes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0288" y="1503716"/>
            <a:ext cx="8229600" cy="406969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en-US" sz="2400" i="1" dirty="0" smtClean="0"/>
              <a:t>Powerful and disciplined class extension</a:t>
            </a:r>
          </a:p>
        </p:txBody>
      </p:sp>
      <p:graphicFrame>
        <p:nvGraphicFramePr>
          <p:cNvPr id="10" name="Diagram 9"/>
          <p:cNvGraphicFramePr/>
          <p:nvPr/>
        </p:nvGraphicFramePr>
        <p:xfrm>
          <a:off x="1055424" y="1917700"/>
          <a:ext cx="7783776" cy="4635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06F9A-4543-41A4-9BCA-BFDDC4CB11EA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AOSD 2007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Expression problem revisited</a:t>
            </a:r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1447800" y="1612900"/>
            <a:ext cx="8229600" cy="471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indent="-273050" fontAlgn="base">
              <a:spcBef>
                <a:spcPct val="20000"/>
              </a:spcBef>
              <a:spcAft>
                <a:spcPct val="0"/>
              </a:spcAft>
              <a:buClr>
                <a:srgbClr val="FEB80A"/>
              </a:buClr>
              <a:buSzPct val="95000"/>
              <a:buFont typeface="Arial" pitchFamily="34" charset="0"/>
              <a:buChar char="•"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Need to parse simple expression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language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30250" lvl="1" indent="-273050">
              <a:spcBef>
                <a:spcPct val="20000"/>
              </a:spcBef>
              <a:buClr>
                <a:srgbClr val="FEB80A"/>
              </a:buClr>
              <a:buSzPct val="95000"/>
              <a:buFont typeface="Arial" pitchFamily="34" charset="0"/>
              <a:buChar char="•"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e.g., 3 + 4</a:t>
            </a:r>
          </a:p>
          <a:p>
            <a:pPr marL="730250" lvl="1" indent="-273050">
              <a:spcBef>
                <a:spcPct val="20000"/>
              </a:spcBef>
              <a:buClr>
                <a:srgbClr val="FEB80A"/>
              </a:buClr>
              <a:buSzPct val="95000"/>
              <a:buFont typeface="Arial" pitchFamily="34" charset="0"/>
              <a:buChar char="•"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Expressions: Literal, Add</a:t>
            </a:r>
          </a:p>
          <a:p>
            <a:pPr marL="730250" lvl="1" indent="-273050">
              <a:spcBef>
                <a:spcPct val="20000"/>
              </a:spcBef>
              <a:buClr>
                <a:srgbClr val="FEB80A"/>
              </a:buClr>
              <a:buSzPct val="95000"/>
              <a:buFont typeface="Arial" pitchFamily="34" charset="0"/>
              <a:buChar char="•"/>
            </a:pPr>
            <a:r>
              <a:rPr lang="en-US" sz="2800" dirty="0" smtClean="0">
                <a:latin typeface="+mn-lt"/>
              </a:rPr>
              <a:t>Operations: </a:t>
            </a:r>
            <a:r>
              <a:rPr lang="en-US" sz="2800" dirty="0" err="1" smtClean="0">
                <a:latin typeface="+mn-lt"/>
              </a:rPr>
              <a:t>eval</a:t>
            </a:r>
            <a:endParaRPr lang="en-US" sz="2800" dirty="0" smtClean="0">
              <a:latin typeface="+mn-lt"/>
            </a:endParaRPr>
          </a:p>
          <a:p>
            <a:pPr marL="273050" indent="-273050">
              <a:spcBef>
                <a:spcPct val="20000"/>
              </a:spcBef>
              <a:buClr>
                <a:srgbClr val="FEB80A"/>
              </a:buClr>
              <a:buSzPct val="95000"/>
              <a:buFont typeface="Arial" pitchFamily="34" charset="0"/>
              <a:buChar char="•"/>
            </a:pPr>
            <a:r>
              <a:rPr lang="en-US" sz="2800" dirty="0" smtClean="0">
                <a:latin typeface="+mn-lt"/>
              </a:rPr>
              <a:t>Extensibility goals</a:t>
            </a:r>
          </a:p>
          <a:p>
            <a:pPr marL="730250" lvl="1" indent="-273050">
              <a:spcBef>
                <a:spcPct val="20000"/>
              </a:spcBef>
              <a:buClr>
                <a:srgbClr val="FEB80A"/>
              </a:buClr>
              <a:buSzPct val="95000"/>
              <a:buFont typeface="Arial" pitchFamily="34" charset="0"/>
              <a:buChar char="•"/>
            </a:pPr>
            <a:r>
              <a:rPr lang="en-US" sz="2800" dirty="0" smtClean="0">
                <a:latin typeface="+mn-lt"/>
              </a:rPr>
              <a:t>Easily add new expressions</a:t>
            </a:r>
          </a:p>
          <a:p>
            <a:pPr marL="730250" lvl="1" indent="-273050">
              <a:spcBef>
                <a:spcPct val="20000"/>
              </a:spcBef>
              <a:buClr>
                <a:srgbClr val="FEB80A"/>
              </a:buClr>
              <a:buSzPct val="95000"/>
              <a:buFont typeface="Arial" pitchFamily="34" charset="0"/>
              <a:buChar char="•"/>
            </a:pPr>
            <a:r>
              <a:rPr lang="en-US" sz="2800" dirty="0" smtClean="0"/>
              <a:t>Easily add new operations</a:t>
            </a:r>
          </a:p>
          <a:p>
            <a:pPr marL="730250" lvl="1" indent="-273050">
              <a:spcBef>
                <a:spcPct val="20000"/>
              </a:spcBef>
              <a:buClr>
                <a:srgbClr val="FEB80A"/>
              </a:buClr>
              <a:buSzPct val="95000"/>
              <a:buFont typeface="Arial" pitchFamily="34" charset="0"/>
              <a:buChar char="•"/>
            </a:pPr>
            <a:r>
              <a:rPr lang="en-US" sz="2800" dirty="0" smtClean="0"/>
              <a:t>C</a:t>
            </a:r>
            <a:r>
              <a:rPr lang="en-US" sz="2800" dirty="0" smtClean="0">
                <a:latin typeface="+mn-lt"/>
              </a:rPr>
              <a:t>annot do </a:t>
            </a:r>
            <a:r>
              <a:rPr lang="en-US" sz="2800" i="1" dirty="0" smtClean="0">
                <a:latin typeface="+mn-lt"/>
              </a:rPr>
              <a:t>both</a:t>
            </a:r>
            <a:r>
              <a:rPr lang="en-US" sz="2800" dirty="0" smtClean="0">
                <a:latin typeface="+mn-lt"/>
              </a:rPr>
              <a:t> easily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06F9A-4543-41A4-9BCA-BFDDC4CB11EA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AOSD 2007</a:t>
            </a:r>
            <a:endParaRPr lang="en-US" dirty="0"/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990600" y="5867400"/>
            <a:ext cx="800100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114300" indent="-114300">
              <a:spcBef>
                <a:spcPct val="50000"/>
              </a:spcBef>
            </a:pPr>
            <a:r>
              <a:rPr lang="en-US" sz="1200" dirty="0" smtClean="0"/>
              <a:t>P. </a:t>
            </a:r>
            <a:r>
              <a:rPr lang="en-US" sz="1200" dirty="0" err="1" smtClean="0"/>
              <a:t>Tarr</a:t>
            </a:r>
            <a:r>
              <a:rPr lang="en-US" sz="1200" dirty="0" smtClean="0"/>
              <a:t>, H. </a:t>
            </a:r>
            <a:r>
              <a:rPr lang="en-US" sz="1200" dirty="0" err="1" smtClean="0"/>
              <a:t>Ossher</a:t>
            </a:r>
            <a:r>
              <a:rPr lang="en-US" sz="1200" dirty="0" smtClean="0"/>
              <a:t>, W. Harrison, and S. Sutton Jr., "N Degrees of Separation: Multi-Dimensional Separation of Concerns," ICSE 1999</a:t>
            </a:r>
          </a:p>
          <a:p>
            <a:pPr marL="114300" indent="-114300">
              <a:spcBef>
                <a:spcPct val="50000"/>
              </a:spcBef>
            </a:pPr>
            <a:r>
              <a:rPr lang="en-US" sz="1200" dirty="0" smtClean="0"/>
              <a:t>M. </a:t>
            </a:r>
            <a:r>
              <a:rPr lang="en-US" sz="1200" dirty="0" err="1" smtClean="0"/>
              <a:t>Torgersen</a:t>
            </a:r>
            <a:r>
              <a:rPr lang="en-US" sz="1200" dirty="0" smtClean="0"/>
              <a:t>, "The Expression Problem Revisited," ECOOP 2004</a:t>
            </a:r>
            <a:endParaRPr lang="en-US" sz="1200" dirty="0">
              <a:solidFill>
                <a:schemeClr val="tx2"/>
              </a:solidFill>
            </a:endParaRPr>
          </a:p>
        </p:txBody>
      </p:sp>
      <p:grpSp>
        <p:nvGrpSpPr>
          <p:cNvPr id="12" name="Group 24"/>
          <p:cNvGrpSpPr/>
          <p:nvPr/>
        </p:nvGrpSpPr>
        <p:grpSpPr>
          <a:xfrm>
            <a:off x="6172201" y="4186535"/>
            <a:ext cx="2590799" cy="509429"/>
            <a:chOff x="6019801" y="1900535"/>
            <a:chExt cx="2590799" cy="509429"/>
          </a:xfrm>
        </p:grpSpPr>
        <p:sp>
          <p:nvSpPr>
            <p:cNvPr id="13" name="Up Arrow 12"/>
            <p:cNvSpPr/>
            <p:nvPr/>
          </p:nvSpPr>
          <p:spPr>
            <a:xfrm rot="16200000">
              <a:off x="6186418" y="1738382"/>
              <a:ext cx="504965" cy="838200"/>
            </a:xfrm>
            <a:prstGeom prst="upArrow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781800" y="1900535"/>
              <a:ext cx="1828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ln w="1905"/>
                  <a:solidFill>
                    <a:schemeClr val="accent4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Easy in OO</a:t>
              </a:r>
              <a:endParaRPr lang="en-US" sz="2400" b="1" dirty="0">
                <a:ln w="1905"/>
                <a:solidFill>
                  <a:schemeClr val="accent4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</p:grpSp>
      <p:grpSp>
        <p:nvGrpSpPr>
          <p:cNvPr id="15" name="Group 24"/>
          <p:cNvGrpSpPr/>
          <p:nvPr/>
        </p:nvGrpSpPr>
        <p:grpSpPr>
          <a:xfrm>
            <a:off x="6172200" y="4796135"/>
            <a:ext cx="2743199" cy="513894"/>
            <a:chOff x="6019801" y="1896070"/>
            <a:chExt cx="2743199" cy="513894"/>
          </a:xfrm>
        </p:grpSpPr>
        <p:sp>
          <p:nvSpPr>
            <p:cNvPr id="16" name="Up Arrow 15"/>
            <p:cNvSpPr/>
            <p:nvPr/>
          </p:nvSpPr>
          <p:spPr>
            <a:xfrm rot="16200000">
              <a:off x="6186418" y="1738382"/>
              <a:ext cx="504965" cy="838200"/>
            </a:xfrm>
            <a:prstGeom prst="upArrow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477001" y="1896070"/>
              <a:ext cx="228599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ln w="1905"/>
                  <a:solidFill>
                    <a:schemeClr val="accent4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Easy in FP</a:t>
              </a:r>
              <a:endParaRPr lang="en-US" sz="2400" b="1" dirty="0">
                <a:ln w="1905"/>
                <a:solidFill>
                  <a:schemeClr val="accent4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7800"/>
            <a:ext cx="8001000" cy="4800600"/>
          </a:xfrm>
        </p:spPr>
        <p:txBody>
          <a:bodyPr/>
          <a:lstStyle/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abstract class Expression {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abstract </a:t>
            </a:r>
            <a:r>
              <a:rPr lang="en-US" sz="1800" dirty="0" err="1" smtClean="0">
                <a:latin typeface="Consolas" pitchFamily="49" charset="0"/>
              </a:rPr>
              <a:t>int</a:t>
            </a:r>
            <a:r>
              <a:rPr lang="en-US" sz="1800" dirty="0" smtClean="0">
                <a:latin typeface="Consolas" pitchFamily="49" charset="0"/>
              </a:rPr>
              <a:t> </a:t>
            </a:r>
            <a:r>
              <a:rPr lang="en-US" sz="1800" dirty="0" err="1" smtClean="0">
                <a:latin typeface="Consolas" pitchFamily="49" charset="0"/>
              </a:rPr>
              <a:t>eval</a:t>
            </a:r>
            <a:r>
              <a:rPr lang="en-US" sz="1800" dirty="0" smtClean="0">
                <a:latin typeface="Consolas" pitchFamily="49" charset="0"/>
              </a:rPr>
              <a:t>();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}</a:t>
            </a:r>
          </a:p>
          <a:p>
            <a:pPr>
              <a:buNone/>
            </a:pPr>
            <a:endParaRPr lang="en-US" sz="1800" dirty="0" smtClean="0">
              <a:latin typeface="Consolas" pitchFamily="49" charset="0"/>
            </a:endParaRP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class Add : Expression {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public Expression left, right;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public Add(Expression left, Expression right) { 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	</a:t>
            </a:r>
            <a:r>
              <a:rPr lang="en-US" sz="1800" dirty="0" err="1" smtClean="0">
                <a:latin typeface="Consolas" pitchFamily="49" charset="0"/>
              </a:rPr>
              <a:t>this.left</a:t>
            </a:r>
            <a:r>
              <a:rPr lang="en-US" sz="1800" dirty="0" smtClean="0">
                <a:latin typeface="Consolas" pitchFamily="49" charset="0"/>
              </a:rPr>
              <a:t> = left; </a:t>
            </a:r>
            <a:r>
              <a:rPr lang="en-US" sz="1800" dirty="0" err="1" smtClean="0">
                <a:latin typeface="Consolas" pitchFamily="49" charset="0"/>
              </a:rPr>
              <a:t>this.right</a:t>
            </a:r>
            <a:r>
              <a:rPr lang="en-US" sz="1800" dirty="0" smtClean="0">
                <a:latin typeface="Consolas" pitchFamily="49" charset="0"/>
              </a:rPr>
              <a:t> = right; 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}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public </a:t>
            </a:r>
            <a:r>
              <a:rPr lang="en-US" sz="1800" dirty="0" err="1" smtClean="0">
                <a:latin typeface="Consolas" pitchFamily="49" charset="0"/>
              </a:rPr>
              <a:t>int</a:t>
            </a:r>
            <a:r>
              <a:rPr lang="en-US" sz="1800" dirty="0" smtClean="0">
                <a:latin typeface="Consolas" pitchFamily="49" charset="0"/>
              </a:rPr>
              <a:t> </a:t>
            </a:r>
            <a:r>
              <a:rPr lang="en-US" sz="1800" dirty="0" err="1" smtClean="0">
                <a:latin typeface="Consolas" pitchFamily="49" charset="0"/>
              </a:rPr>
              <a:t>eval</a:t>
            </a:r>
            <a:r>
              <a:rPr lang="en-US" sz="1800" dirty="0" smtClean="0">
                <a:latin typeface="Consolas" pitchFamily="49" charset="0"/>
              </a:rPr>
              <a:t>() { return </a:t>
            </a:r>
            <a:r>
              <a:rPr lang="en-US" sz="1800" dirty="0" err="1" smtClean="0">
                <a:latin typeface="Consolas" pitchFamily="49" charset="0"/>
              </a:rPr>
              <a:t>left.eval</a:t>
            </a:r>
            <a:r>
              <a:rPr lang="en-US" sz="1800" dirty="0" smtClean="0">
                <a:latin typeface="Consolas" pitchFamily="49" charset="0"/>
              </a:rPr>
              <a:t>() + </a:t>
            </a:r>
            <a:r>
              <a:rPr lang="en-US" sz="1800" dirty="0" err="1" smtClean="0">
                <a:latin typeface="Consolas" pitchFamily="49" charset="0"/>
              </a:rPr>
              <a:t>right.eval</a:t>
            </a:r>
            <a:r>
              <a:rPr lang="en-US" sz="1800" dirty="0" smtClean="0">
                <a:latin typeface="Consolas" pitchFamily="49" charset="0"/>
              </a:rPr>
              <a:t>(); }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}</a:t>
            </a:r>
          </a:p>
          <a:p>
            <a:pPr>
              <a:buNone/>
            </a:pPr>
            <a:endParaRPr lang="en-US" sz="1800" dirty="0" smtClean="0">
              <a:latin typeface="Consolas" pitchFamily="49" charset="0"/>
            </a:endParaRPr>
          </a:p>
          <a:p>
            <a:pPr>
              <a:buNone/>
            </a:pPr>
            <a:endParaRPr lang="en-US" sz="1800" dirty="0" smtClean="0">
              <a:latin typeface="Consolas" pitchFamily="49" charset="0"/>
            </a:endParaRPr>
          </a:p>
          <a:p>
            <a:pPr>
              <a:buNone/>
            </a:pPr>
            <a:endParaRPr lang="en-US" sz="1800" dirty="0">
              <a:latin typeface="Consolas" pitchFamily="49" charset="0"/>
            </a:endParaRPr>
          </a:p>
        </p:txBody>
      </p: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Parser implementation in OO</a:t>
            </a:r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06F9A-4543-41A4-9BCA-BFDDC4CB11EA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AOSD 2007</a:t>
            </a:r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1447800" y="5257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indent="-273050">
              <a:spcBef>
                <a:spcPct val="20000"/>
              </a:spcBef>
              <a:buClr>
                <a:srgbClr val="FEB80A"/>
              </a:buClr>
              <a:buSzPct val="95000"/>
              <a:buFont typeface="Arial" pitchFamily="34" charset="0"/>
              <a:buChar char="•"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Concern:  </a:t>
            </a:r>
            <a:r>
              <a:rPr lang="en-US" sz="2800" dirty="0" smtClean="0">
                <a:sym typeface="Wingdings" pitchFamily="2" charset="2"/>
              </a:rPr>
              <a:t>Add printing</a:t>
            </a:r>
          </a:p>
          <a:p>
            <a:pPr marL="730250" lvl="1" indent="-273050">
              <a:spcBef>
                <a:spcPct val="20000"/>
              </a:spcBef>
              <a:buClr>
                <a:srgbClr val="FEB80A"/>
              </a:buClr>
              <a:buSzPct val="95000"/>
              <a:buFont typeface="Arial" pitchFamily="34" charset="0"/>
              <a:buChar char="•"/>
            </a:pPr>
            <a:r>
              <a:rPr lang="en-US" sz="2800" dirty="0" smtClean="0">
                <a:sym typeface="Wingdings" pitchFamily="2" charset="2"/>
              </a:rPr>
              <a:t>Operations are crosscutting!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Wicca:  A research platform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2209800"/>
            <a:ext cx="7498080" cy="4267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Advanced separation of concerns (ASOC)</a:t>
            </a:r>
          </a:p>
          <a:p>
            <a:pPr lvl="1"/>
            <a:r>
              <a:rPr lang="en-US" dirty="0" smtClean="0"/>
              <a:t>First dynamic weaver based on .NET 2.0 Debugging APIs</a:t>
            </a:r>
          </a:p>
          <a:p>
            <a:pPr lvl="1"/>
            <a:r>
              <a:rPr lang="en-US" dirty="0" smtClean="0"/>
              <a:t>New breakpoint weaving technique</a:t>
            </a:r>
          </a:p>
          <a:p>
            <a:pPr lvl="1"/>
            <a:r>
              <a:rPr lang="en-US" dirty="0" smtClean="0"/>
              <a:t>New metrics for measuring crosscutting</a:t>
            </a:r>
          </a:p>
          <a:p>
            <a:r>
              <a:rPr lang="en-US" dirty="0" smtClean="0"/>
              <a:t>Novel language mechanisms</a:t>
            </a:r>
          </a:p>
          <a:p>
            <a:pPr lvl="1"/>
            <a:r>
              <a:rPr lang="en-US" dirty="0" smtClean="0"/>
              <a:t>Statement annotations</a:t>
            </a:r>
          </a:p>
          <a:p>
            <a:pPr lvl="1"/>
            <a:r>
              <a:rPr lang="en-US" dirty="0" smtClean="0"/>
              <a:t>Side classes</a:t>
            </a:r>
          </a:p>
          <a:p>
            <a:r>
              <a:rPr lang="en-US" dirty="0" smtClean="0"/>
              <a:t>Dynamic software updating</a:t>
            </a:r>
          </a:p>
          <a:p>
            <a:pPr lvl="1"/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06F9A-4543-41A4-9BCA-BFDDC4CB11EA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AOSD 2007</a:t>
            </a:r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1524000" y="1219200"/>
            <a:ext cx="7239000" cy="8971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EB80A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kumimoji="0" lang="en-US" sz="2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Experimenting</a:t>
            </a:r>
            <a:r>
              <a:rPr kumimoji="0" lang="en-US" sz="26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with techniques for modularizing crosscutting concerns</a:t>
            </a:r>
            <a:endParaRPr kumimoji="0" lang="en-US" sz="26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7800"/>
            <a:ext cx="8001000" cy="4800600"/>
          </a:xfrm>
        </p:spPr>
        <p:txBody>
          <a:bodyPr/>
          <a:lstStyle/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abstract class </a:t>
            </a:r>
            <a:r>
              <a:rPr lang="en-US" sz="1800" dirty="0" err="1" smtClean="0">
                <a:latin typeface="Consolas" pitchFamily="49" charset="0"/>
              </a:rPr>
              <a:t>PrintingExpr</a:t>
            </a:r>
            <a:r>
              <a:rPr lang="en-US" sz="1800" dirty="0" smtClean="0">
                <a:latin typeface="Consolas" pitchFamily="49" charset="0"/>
              </a:rPr>
              <a:t> : Expression {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abstract void print();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}</a:t>
            </a:r>
          </a:p>
          <a:p>
            <a:pPr>
              <a:buNone/>
            </a:pPr>
            <a:endParaRPr lang="en-US" sz="1800" dirty="0" smtClean="0">
              <a:latin typeface="Consolas" pitchFamily="49" charset="0"/>
            </a:endParaRP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class </a:t>
            </a:r>
            <a:r>
              <a:rPr lang="en-US" sz="1800" dirty="0" err="1" smtClean="0">
                <a:latin typeface="Consolas" pitchFamily="49" charset="0"/>
              </a:rPr>
              <a:t>PrintingAdd</a:t>
            </a:r>
            <a:r>
              <a:rPr lang="en-US" sz="1800" dirty="0" smtClean="0">
                <a:latin typeface="Consolas" pitchFamily="49" charset="0"/>
              </a:rPr>
              <a:t> : Add {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public void print() { 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	</a:t>
            </a:r>
            <a:r>
              <a:rPr lang="en-US" sz="1800" dirty="0" err="1" smtClean="0">
                <a:latin typeface="Consolas" pitchFamily="49" charset="0"/>
              </a:rPr>
              <a:t>Console.WriteLine</a:t>
            </a:r>
            <a:r>
              <a:rPr lang="en-US" sz="1800" dirty="0" smtClean="0">
                <a:latin typeface="Consolas" pitchFamily="49" charset="0"/>
              </a:rPr>
              <a:t>(left + “+” + right); 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}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}</a:t>
            </a:r>
          </a:p>
          <a:p>
            <a:pPr>
              <a:buNone/>
            </a:pPr>
            <a:endParaRPr lang="en-US" sz="1800" dirty="0" smtClean="0">
              <a:latin typeface="Consolas" pitchFamily="49" charset="0"/>
            </a:endParaRPr>
          </a:p>
          <a:p>
            <a:pPr>
              <a:buNone/>
            </a:pPr>
            <a:endParaRPr lang="en-US" sz="1800" dirty="0" smtClean="0">
              <a:latin typeface="Consolas" pitchFamily="49" charset="0"/>
            </a:endParaRPr>
          </a:p>
          <a:p>
            <a:pPr>
              <a:buNone/>
            </a:pPr>
            <a:endParaRPr lang="en-US" sz="1800" dirty="0">
              <a:latin typeface="Consolas" pitchFamily="49" charset="0"/>
            </a:endParaRPr>
          </a:p>
        </p:txBody>
      </p: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Add printing using </a:t>
            </a:r>
            <a:r>
              <a:rPr lang="en-US" dirty="0" err="1" smtClean="0"/>
              <a:t>subclassing</a:t>
            </a:r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06F9A-4543-41A4-9BCA-BFDDC4CB11EA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AOSD 2007</a:t>
            </a:r>
            <a:endParaRPr lang="en-US" dirty="0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1447800" y="4648200"/>
            <a:ext cx="7772400" cy="1981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indent="-273050">
              <a:spcBef>
                <a:spcPct val="20000"/>
              </a:spcBef>
              <a:buClr>
                <a:srgbClr val="FEB80A"/>
              </a:buClr>
              <a:buSzPct val="95000"/>
              <a:buFont typeface="Arial" pitchFamily="34" charset="0"/>
              <a:buChar char="•"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Invasive</a:t>
            </a:r>
          </a:p>
          <a:p>
            <a:pPr marL="273050" indent="-273050">
              <a:spcBef>
                <a:spcPct val="20000"/>
              </a:spcBef>
              <a:buClr>
                <a:srgbClr val="FEB80A"/>
              </a:buClr>
              <a:buSzPct val="95000"/>
              <a:buFont typeface="Arial" pitchFamily="34" charset="0"/>
              <a:buChar char="•"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Inflexible</a:t>
            </a:r>
            <a:endParaRPr lang="en-US" sz="2800" dirty="0" smtClean="0"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7800"/>
            <a:ext cx="8001000" cy="4800600"/>
          </a:xfrm>
        </p:spPr>
        <p:txBody>
          <a:bodyPr/>
          <a:lstStyle/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abstract class </a:t>
            </a:r>
            <a:r>
              <a:rPr lang="en-US" sz="1800" dirty="0" err="1" smtClean="0">
                <a:latin typeface="Consolas" pitchFamily="49" charset="0"/>
              </a:rPr>
              <a:t>PrintingExpr</a:t>
            </a:r>
            <a:r>
              <a:rPr lang="en-US" sz="1800" dirty="0" smtClean="0">
                <a:latin typeface="Consolas" pitchFamily="49" charset="0"/>
              </a:rPr>
              <a:t> </a:t>
            </a:r>
            <a:r>
              <a:rPr lang="en-US" sz="1800" b="1" dirty="0" smtClean="0">
                <a:latin typeface="Consolas" pitchFamily="49" charset="0"/>
              </a:rPr>
              <a:t>+</a:t>
            </a:r>
            <a:r>
              <a:rPr lang="en-US" sz="1800" dirty="0" smtClean="0">
                <a:latin typeface="Consolas" pitchFamily="49" charset="0"/>
              </a:rPr>
              <a:t> Expression {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abstract void print();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}</a:t>
            </a:r>
          </a:p>
          <a:p>
            <a:pPr>
              <a:buNone/>
            </a:pPr>
            <a:endParaRPr lang="en-US" sz="1800" dirty="0" smtClean="0">
              <a:latin typeface="Consolas" pitchFamily="49" charset="0"/>
            </a:endParaRP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class </a:t>
            </a:r>
            <a:r>
              <a:rPr lang="en-US" sz="1800" dirty="0" err="1" smtClean="0">
                <a:latin typeface="Consolas" pitchFamily="49" charset="0"/>
              </a:rPr>
              <a:t>PrintingAdd</a:t>
            </a:r>
            <a:r>
              <a:rPr lang="en-US" sz="1800" dirty="0" smtClean="0">
                <a:latin typeface="Consolas" pitchFamily="49" charset="0"/>
              </a:rPr>
              <a:t> </a:t>
            </a:r>
            <a:r>
              <a:rPr lang="en-US" sz="1800" b="1" dirty="0" smtClean="0">
                <a:latin typeface="Consolas" pitchFamily="49" charset="0"/>
              </a:rPr>
              <a:t>+</a:t>
            </a:r>
            <a:r>
              <a:rPr lang="en-US" sz="1800" dirty="0" smtClean="0">
                <a:latin typeface="Consolas" pitchFamily="49" charset="0"/>
              </a:rPr>
              <a:t> Add {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public void print() { 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	</a:t>
            </a:r>
            <a:r>
              <a:rPr lang="en-US" sz="1800" dirty="0" err="1" smtClean="0">
                <a:latin typeface="Consolas" pitchFamily="49" charset="0"/>
              </a:rPr>
              <a:t>Console.WriteLine</a:t>
            </a:r>
            <a:r>
              <a:rPr lang="en-US" sz="1800" dirty="0" smtClean="0">
                <a:latin typeface="Consolas" pitchFamily="49" charset="0"/>
              </a:rPr>
              <a:t>(left + “+” + right); 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}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}</a:t>
            </a:r>
          </a:p>
          <a:p>
            <a:pPr>
              <a:buNone/>
            </a:pPr>
            <a:endParaRPr lang="en-US" sz="1800" dirty="0" smtClean="0">
              <a:latin typeface="Consolas" pitchFamily="49" charset="0"/>
            </a:endParaRPr>
          </a:p>
          <a:p>
            <a:pPr>
              <a:buNone/>
            </a:pPr>
            <a:endParaRPr lang="en-US" sz="1800" dirty="0" smtClean="0">
              <a:latin typeface="Consolas" pitchFamily="49" charset="0"/>
            </a:endParaRPr>
          </a:p>
          <a:p>
            <a:pPr>
              <a:buNone/>
            </a:pPr>
            <a:endParaRPr lang="en-US" sz="1800" dirty="0">
              <a:latin typeface="Consolas" pitchFamily="49" charset="0"/>
            </a:endParaRPr>
          </a:p>
        </p:txBody>
      </p: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Printing the side class way</a:t>
            </a:r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06F9A-4543-41A4-9BCA-BFDDC4CB11EA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AOSD 2007</a:t>
            </a:r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1447800" y="4648200"/>
            <a:ext cx="7772400" cy="1828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indent="-273050">
              <a:spcBef>
                <a:spcPct val="20000"/>
              </a:spcBef>
              <a:buClr>
                <a:srgbClr val="FEB80A"/>
              </a:buClr>
              <a:buSzPct val="95000"/>
              <a:buFont typeface="Arial" pitchFamily="34" charset="0"/>
              <a:buChar char="•"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Modularizes the printing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concern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3050" indent="-273050">
              <a:spcBef>
                <a:spcPct val="20000"/>
              </a:spcBef>
              <a:buClr>
                <a:srgbClr val="FEB80A"/>
              </a:buClr>
              <a:buSzPct val="95000"/>
              <a:buFont typeface="Arial" pitchFamily="34" charset="0"/>
              <a:buChar char="•"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Side class 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implicitly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extends base class</a:t>
            </a:r>
          </a:p>
          <a:p>
            <a:pPr marL="730250" lvl="1" indent="-273050">
              <a:spcBef>
                <a:spcPct val="20000"/>
              </a:spcBef>
              <a:buClr>
                <a:srgbClr val="FEB80A"/>
              </a:buClr>
              <a:buSzPct val="95000"/>
              <a:buFont typeface="Arial" pitchFamily="34" charset="0"/>
              <a:buChar char="•"/>
            </a:pPr>
            <a:r>
              <a:rPr lang="en-US" sz="2800" baseline="0" dirty="0" smtClean="0"/>
              <a:t>Clients</a:t>
            </a:r>
            <a:r>
              <a:rPr lang="en-US" sz="2800" dirty="0" smtClean="0"/>
              <a:t> (or other sub/side </a:t>
            </a:r>
            <a:r>
              <a:rPr lang="en-US" sz="2800" dirty="0" err="1" smtClean="0"/>
              <a:t>classess</a:t>
            </a:r>
            <a:r>
              <a:rPr lang="en-US" sz="2800" dirty="0" smtClean="0"/>
              <a:t>) oblivious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Curved Down Arrow 11"/>
          <p:cNvSpPr/>
          <p:nvPr/>
        </p:nvSpPr>
        <p:spPr>
          <a:xfrm flipH="1">
            <a:off x="3200399" y="2362200"/>
            <a:ext cx="3249423" cy="533400"/>
          </a:xfrm>
          <a:prstGeom prst="curvedDownArrow">
            <a:avLst>
              <a:gd name="adj1" fmla="val 43750"/>
              <a:gd name="adj2" fmla="val 107143"/>
              <a:gd name="adj3" fmla="val 34524"/>
            </a:avLst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Curved Down Arrow 12"/>
          <p:cNvSpPr/>
          <p:nvPr/>
        </p:nvSpPr>
        <p:spPr>
          <a:xfrm rot="628511" flipH="1" flipV="1">
            <a:off x="4374671" y="1874009"/>
            <a:ext cx="2066288" cy="533400"/>
          </a:xfrm>
          <a:prstGeom prst="curvedDownArrow">
            <a:avLst>
              <a:gd name="adj1" fmla="val 43750"/>
              <a:gd name="adj2" fmla="val 107143"/>
              <a:gd name="adj3" fmla="val 34524"/>
            </a:avLst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10200" y="1981200"/>
            <a:ext cx="1569493" cy="1200329"/>
          </a:xfrm>
          <a:prstGeom prst="rect">
            <a:avLst/>
          </a:prstGeom>
          <a:solidFill>
            <a:schemeClr val="bg1"/>
          </a:solidFill>
        </p:spPr>
        <p:txBody>
          <a:bodyPr wrap="square" lIns="0" rtlCol="0">
            <a:spAutoFit/>
          </a:bodyPr>
          <a:lstStyle/>
          <a:p>
            <a:pPr algn="ctr"/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Side class composition</a:t>
            </a:r>
          </a:p>
          <a:p>
            <a:pPr algn="ctr"/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operator</a:t>
            </a:r>
          </a:p>
          <a:p>
            <a:pPr algn="ctr"/>
            <a:endParaRPr lang="en-US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 animBg="1"/>
      <p:bldP spid="13" grpId="0" animBg="1"/>
      <p:bldP spid="1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Concern: Cache expression evaluation</a:t>
            </a:r>
          </a:p>
          <a:p>
            <a:r>
              <a:rPr lang="en-US" dirty="0" smtClean="0"/>
              <a:t>Invalidate cache when expression changes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AOSD 2007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06F9A-4543-41A4-9BCA-BFDDC4CB11EA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buNone/>
              <a:defRPr/>
            </a:pPr>
            <a:r>
              <a:rPr lang="en-US" sz="1800" dirty="0" smtClean="0">
                <a:latin typeface="Consolas" pitchFamily="49" charset="0"/>
              </a:rPr>
              <a:t>interface </a:t>
            </a:r>
            <a:r>
              <a:rPr lang="en-US" sz="1800" dirty="0" err="1" smtClean="0">
                <a:latin typeface="Consolas" pitchFamily="49" charset="0"/>
              </a:rPr>
              <a:t>IObserver</a:t>
            </a:r>
            <a:r>
              <a:rPr lang="en-US" sz="1800" dirty="0" smtClean="0">
                <a:latin typeface="Consolas" pitchFamily="49" charset="0"/>
              </a:rPr>
              <a:t> {</a:t>
            </a:r>
          </a:p>
          <a:p>
            <a:pPr lvl="0">
              <a:buNone/>
              <a:defRPr/>
            </a:pPr>
            <a:r>
              <a:rPr lang="en-US" sz="1800" dirty="0" smtClean="0">
                <a:latin typeface="Consolas" pitchFamily="49" charset="0"/>
              </a:rPr>
              <a:t>	void </a:t>
            </a:r>
            <a:r>
              <a:rPr lang="en-US" sz="1800" dirty="0" err="1" smtClean="0">
                <a:latin typeface="Consolas" pitchFamily="49" charset="0"/>
              </a:rPr>
              <a:t>onChange</a:t>
            </a:r>
            <a:r>
              <a:rPr lang="en-US" sz="1800" dirty="0" smtClean="0">
                <a:latin typeface="Consolas" pitchFamily="49" charset="0"/>
              </a:rPr>
              <a:t>();</a:t>
            </a:r>
          </a:p>
          <a:p>
            <a:pPr lvl="0">
              <a:buNone/>
              <a:defRPr/>
            </a:pPr>
            <a:r>
              <a:rPr lang="en-US" sz="1800" dirty="0" smtClean="0">
                <a:latin typeface="Consolas" pitchFamily="49" charset="0"/>
              </a:rPr>
              <a:t>}</a:t>
            </a:r>
          </a:p>
          <a:p>
            <a:pPr lvl="0">
              <a:buNone/>
              <a:defRPr/>
            </a:pPr>
            <a:endParaRPr lang="en-US" sz="1800" dirty="0" smtClean="0">
              <a:latin typeface="Consolas" pitchFamily="49" charset="0"/>
            </a:endParaRPr>
          </a:p>
          <a:p>
            <a:pPr lvl="0">
              <a:buNone/>
              <a:defRPr/>
            </a:pPr>
            <a:r>
              <a:rPr lang="en-US" sz="1800" dirty="0" smtClean="0">
                <a:latin typeface="Consolas" pitchFamily="49" charset="0"/>
              </a:rPr>
              <a:t>class </a:t>
            </a:r>
            <a:r>
              <a:rPr lang="en-US" sz="1800" dirty="0" err="1" smtClean="0">
                <a:latin typeface="Consolas" pitchFamily="49" charset="0"/>
              </a:rPr>
              <a:t>CachableExpr</a:t>
            </a:r>
            <a:r>
              <a:rPr lang="en-US" sz="1800" dirty="0" smtClean="0">
                <a:latin typeface="Consolas" pitchFamily="49" charset="0"/>
              </a:rPr>
              <a:t> + Expression : </a:t>
            </a:r>
            <a:r>
              <a:rPr lang="en-US" sz="1800" dirty="0" err="1" smtClean="0">
                <a:latin typeface="Consolas" pitchFamily="49" charset="0"/>
              </a:rPr>
              <a:t>IObserver</a:t>
            </a:r>
            <a:r>
              <a:rPr lang="en-US" sz="1800" dirty="0" smtClean="0">
                <a:latin typeface="Consolas" pitchFamily="49" charset="0"/>
              </a:rPr>
              <a:t> {</a:t>
            </a:r>
          </a:p>
          <a:p>
            <a:pPr lvl="0">
              <a:buNone/>
              <a:defRPr/>
            </a:pPr>
            <a:r>
              <a:rPr lang="en-US" sz="1800" dirty="0" smtClean="0">
                <a:latin typeface="Consolas" pitchFamily="49" charset="0"/>
              </a:rPr>
              <a:t>	protected </a:t>
            </a:r>
            <a:r>
              <a:rPr lang="en-US" sz="1800" dirty="0" err="1" smtClean="0">
                <a:latin typeface="Consolas" pitchFamily="49" charset="0"/>
              </a:rPr>
              <a:t>IObserver</a:t>
            </a:r>
            <a:r>
              <a:rPr lang="en-US" sz="1800" dirty="0" smtClean="0">
                <a:latin typeface="Consolas" pitchFamily="49" charset="0"/>
              </a:rPr>
              <a:t> observer = null;</a:t>
            </a:r>
          </a:p>
          <a:p>
            <a:pPr>
              <a:buNone/>
              <a:defRPr/>
            </a:pPr>
            <a:r>
              <a:rPr lang="en-US" sz="1800" dirty="0" smtClean="0">
                <a:latin typeface="Consolas" pitchFamily="49" charset="0"/>
              </a:rPr>
              <a:t> 	protected </a:t>
            </a:r>
            <a:r>
              <a:rPr lang="en-US" sz="1800" dirty="0" err="1" smtClean="0">
                <a:latin typeface="Consolas" pitchFamily="49" charset="0"/>
              </a:rPr>
              <a:t>int</a:t>
            </a:r>
            <a:r>
              <a:rPr lang="en-US" sz="1800" dirty="0" smtClean="0">
                <a:latin typeface="Consolas" pitchFamily="49" charset="0"/>
              </a:rPr>
              <a:t> cache;</a:t>
            </a:r>
            <a:br>
              <a:rPr lang="en-US" sz="1800" dirty="0" smtClean="0">
                <a:latin typeface="Consolas" pitchFamily="49" charset="0"/>
              </a:rPr>
            </a:br>
            <a:r>
              <a:rPr lang="en-US" sz="1800" dirty="0" smtClean="0">
                <a:latin typeface="Consolas" pitchFamily="49" charset="0"/>
              </a:rPr>
              <a:t>protected </a:t>
            </a:r>
            <a:r>
              <a:rPr lang="en-US" sz="1800" dirty="0" err="1" smtClean="0">
                <a:latin typeface="Consolas" pitchFamily="49" charset="0"/>
              </a:rPr>
              <a:t>bool</a:t>
            </a:r>
            <a:r>
              <a:rPr lang="en-US" sz="1800" dirty="0" smtClean="0">
                <a:latin typeface="Consolas" pitchFamily="49" charset="0"/>
              </a:rPr>
              <a:t> </a:t>
            </a:r>
            <a:r>
              <a:rPr lang="en-US" sz="1800" dirty="0" err="1" smtClean="0">
                <a:latin typeface="Consolas" pitchFamily="49" charset="0"/>
              </a:rPr>
              <a:t>isCacheValid</a:t>
            </a:r>
            <a:r>
              <a:rPr lang="en-US" sz="1800" dirty="0" smtClean="0">
                <a:latin typeface="Consolas" pitchFamily="49" charset="0"/>
              </a:rPr>
              <a:t> = false;</a:t>
            </a:r>
          </a:p>
          <a:p>
            <a:pPr>
              <a:defRPr/>
            </a:pPr>
            <a:endParaRPr lang="en-US" sz="1800" b="1" dirty="0" smtClean="0">
              <a:latin typeface="Consolas" pitchFamily="49" charset="0"/>
            </a:endParaRP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void </a:t>
            </a:r>
            <a:r>
              <a:rPr lang="en-US" sz="1800" dirty="0" err="1" smtClean="0">
                <a:latin typeface="Consolas" pitchFamily="49" charset="0"/>
              </a:rPr>
              <a:t>onChanged</a:t>
            </a:r>
            <a:r>
              <a:rPr lang="en-US" sz="1800" dirty="0" smtClean="0">
                <a:latin typeface="Consolas" pitchFamily="49" charset="0"/>
              </a:rPr>
              <a:t>() { 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	</a:t>
            </a:r>
            <a:r>
              <a:rPr lang="en-US" sz="1800" dirty="0" err="1" smtClean="0">
                <a:latin typeface="Consolas" pitchFamily="49" charset="0"/>
              </a:rPr>
              <a:t>isCacheValid</a:t>
            </a:r>
            <a:r>
              <a:rPr lang="en-US" sz="1800" dirty="0" smtClean="0">
                <a:latin typeface="Consolas" pitchFamily="49" charset="0"/>
              </a:rPr>
              <a:t> = false; 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	if (observer != null) </a:t>
            </a:r>
            <a:r>
              <a:rPr lang="en-US" sz="1800" dirty="0" err="1" smtClean="0">
                <a:latin typeface="Consolas" pitchFamily="49" charset="0"/>
              </a:rPr>
              <a:t>observer.onChanged</a:t>
            </a:r>
            <a:r>
              <a:rPr lang="en-US" sz="1800" dirty="0" smtClean="0">
                <a:latin typeface="Consolas" pitchFamily="49" charset="0"/>
              </a:rPr>
              <a:t>();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}</a:t>
            </a:r>
          </a:p>
          <a:p>
            <a:pPr lvl="0">
              <a:buNone/>
              <a:defRPr/>
            </a:pPr>
            <a:r>
              <a:rPr lang="en-US" sz="1800" dirty="0" smtClean="0">
                <a:latin typeface="Consolas" pitchFamily="49" charset="0"/>
              </a:rPr>
              <a:t>}</a:t>
            </a:r>
          </a:p>
        </p:txBody>
      </p: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</p:spPr>
        <p:txBody>
          <a:bodyPr/>
          <a:lstStyle/>
          <a:p>
            <a:r>
              <a:rPr lang="en-US" dirty="0" smtClean="0"/>
              <a:t>Side class: Caching </a:t>
            </a:r>
            <a:r>
              <a:rPr lang="en-US" dirty="0" err="1" smtClean="0"/>
              <a:t>eval</a:t>
            </a:r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06F9A-4543-41A4-9BCA-BFDDC4CB11EA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AOSD 2007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buNone/>
              <a:defRPr/>
            </a:pPr>
            <a:r>
              <a:rPr lang="en-US" sz="1800" dirty="0" smtClean="0">
                <a:latin typeface="Consolas" pitchFamily="49" charset="0"/>
              </a:rPr>
              <a:t>interface </a:t>
            </a:r>
            <a:r>
              <a:rPr lang="en-US" sz="1800" dirty="0" err="1" smtClean="0">
                <a:latin typeface="Consolas" pitchFamily="49" charset="0"/>
              </a:rPr>
              <a:t>IObserver</a:t>
            </a:r>
            <a:r>
              <a:rPr lang="en-US" sz="1800" dirty="0" smtClean="0">
                <a:latin typeface="Consolas" pitchFamily="49" charset="0"/>
              </a:rPr>
              <a:t> {</a:t>
            </a:r>
          </a:p>
          <a:p>
            <a:pPr lvl="0">
              <a:buNone/>
              <a:defRPr/>
            </a:pPr>
            <a:r>
              <a:rPr lang="en-US" sz="1800" dirty="0" smtClean="0">
                <a:latin typeface="Consolas" pitchFamily="49" charset="0"/>
              </a:rPr>
              <a:t>	void </a:t>
            </a:r>
            <a:r>
              <a:rPr lang="en-US" sz="1800" dirty="0" err="1" smtClean="0">
                <a:latin typeface="Consolas" pitchFamily="49" charset="0"/>
              </a:rPr>
              <a:t>onChange</a:t>
            </a:r>
            <a:r>
              <a:rPr lang="en-US" sz="1800" dirty="0" smtClean="0">
                <a:latin typeface="Consolas" pitchFamily="49" charset="0"/>
              </a:rPr>
              <a:t>();</a:t>
            </a:r>
          </a:p>
          <a:p>
            <a:pPr lvl="0">
              <a:buNone/>
              <a:defRPr/>
            </a:pPr>
            <a:r>
              <a:rPr lang="en-US" sz="1800" dirty="0" smtClean="0">
                <a:latin typeface="Consolas" pitchFamily="49" charset="0"/>
              </a:rPr>
              <a:t>}</a:t>
            </a:r>
          </a:p>
          <a:p>
            <a:pPr lvl="0">
              <a:buNone/>
              <a:defRPr/>
            </a:pPr>
            <a:endParaRPr lang="en-US" sz="1800" dirty="0" smtClean="0">
              <a:latin typeface="Consolas" pitchFamily="49" charset="0"/>
            </a:endParaRPr>
          </a:p>
          <a:p>
            <a:pPr lvl="0">
              <a:buNone/>
              <a:defRPr/>
            </a:pPr>
            <a:r>
              <a:rPr lang="en-US" sz="1800" dirty="0" smtClean="0">
                <a:latin typeface="Consolas" pitchFamily="49" charset="0"/>
              </a:rPr>
              <a:t>class </a:t>
            </a:r>
            <a:r>
              <a:rPr lang="en-US" sz="1800" dirty="0" err="1" smtClean="0">
                <a:latin typeface="Consolas" pitchFamily="49" charset="0"/>
              </a:rPr>
              <a:t>CachableExpr</a:t>
            </a:r>
            <a:r>
              <a:rPr lang="en-US" sz="1800" dirty="0" smtClean="0">
                <a:latin typeface="Consolas" pitchFamily="49" charset="0"/>
              </a:rPr>
              <a:t> + Expression : </a:t>
            </a:r>
            <a:r>
              <a:rPr lang="en-US" sz="1800" b="1" dirty="0" err="1" smtClean="0">
                <a:latin typeface="Consolas" pitchFamily="49" charset="0"/>
              </a:rPr>
              <a:t>IObserver</a:t>
            </a:r>
            <a:r>
              <a:rPr lang="en-US" sz="1800" dirty="0" smtClean="0">
                <a:latin typeface="Consolas" pitchFamily="49" charset="0"/>
              </a:rPr>
              <a:t> {</a:t>
            </a:r>
          </a:p>
          <a:p>
            <a:pPr lvl="0">
              <a:buNone/>
              <a:defRPr/>
            </a:pPr>
            <a:r>
              <a:rPr lang="en-US" sz="1800" b="1" dirty="0" smtClean="0">
                <a:latin typeface="Consolas" pitchFamily="49" charset="0"/>
              </a:rPr>
              <a:t>	protected </a:t>
            </a:r>
            <a:r>
              <a:rPr lang="en-US" sz="1800" b="1" dirty="0" err="1" smtClean="0">
                <a:latin typeface="Consolas" pitchFamily="49" charset="0"/>
              </a:rPr>
              <a:t>IObserver</a:t>
            </a:r>
            <a:r>
              <a:rPr lang="en-US" sz="1800" b="1" dirty="0" smtClean="0">
                <a:latin typeface="Consolas" pitchFamily="49" charset="0"/>
              </a:rPr>
              <a:t> observer = null;</a:t>
            </a:r>
          </a:p>
          <a:p>
            <a:pPr>
              <a:buNone/>
              <a:defRPr/>
            </a:pPr>
            <a:r>
              <a:rPr lang="en-US" sz="1800" b="1" dirty="0" smtClean="0">
                <a:latin typeface="Consolas" pitchFamily="49" charset="0"/>
              </a:rPr>
              <a:t> 	protected </a:t>
            </a:r>
            <a:r>
              <a:rPr lang="en-US" sz="1800" b="1" dirty="0" err="1" smtClean="0">
                <a:latin typeface="Consolas" pitchFamily="49" charset="0"/>
              </a:rPr>
              <a:t>int</a:t>
            </a:r>
            <a:r>
              <a:rPr lang="en-US" sz="1800" b="1" dirty="0" smtClean="0">
                <a:latin typeface="Consolas" pitchFamily="49" charset="0"/>
              </a:rPr>
              <a:t> cache;</a:t>
            </a:r>
            <a:br>
              <a:rPr lang="en-US" sz="1800" b="1" dirty="0" smtClean="0">
                <a:latin typeface="Consolas" pitchFamily="49" charset="0"/>
              </a:rPr>
            </a:br>
            <a:r>
              <a:rPr lang="en-US" sz="1800" b="1" dirty="0" smtClean="0">
                <a:latin typeface="Consolas" pitchFamily="49" charset="0"/>
              </a:rPr>
              <a:t>protected </a:t>
            </a:r>
            <a:r>
              <a:rPr lang="en-US" sz="1800" b="1" dirty="0" err="1" smtClean="0">
                <a:latin typeface="Consolas" pitchFamily="49" charset="0"/>
              </a:rPr>
              <a:t>bool</a:t>
            </a:r>
            <a:r>
              <a:rPr lang="en-US" sz="1800" b="1" dirty="0" smtClean="0">
                <a:latin typeface="Consolas" pitchFamily="49" charset="0"/>
              </a:rPr>
              <a:t> </a:t>
            </a:r>
            <a:r>
              <a:rPr lang="en-US" sz="1800" b="1" dirty="0" err="1" smtClean="0">
                <a:latin typeface="Consolas" pitchFamily="49" charset="0"/>
              </a:rPr>
              <a:t>isCacheValid</a:t>
            </a:r>
            <a:r>
              <a:rPr lang="en-US" sz="1800" b="1" dirty="0" smtClean="0">
                <a:latin typeface="Consolas" pitchFamily="49" charset="0"/>
              </a:rPr>
              <a:t> = false;</a:t>
            </a:r>
          </a:p>
          <a:p>
            <a:pPr>
              <a:defRPr/>
            </a:pPr>
            <a:endParaRPr lang="en-US" sz="1800" b="1" dirty="0" smtClean="0">
              <a:latin typeface="Consolas" pitchFamily="49" charset="0"/>
            </a:endParaRP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void </a:t>
            </a:r>
            <a:r>
              <a:rPr lang="en-US" sz="1800" dirty="0" err="1" smtClean="0">
                <a:latin typeface="Consolas" pitchFamily="49" charset="0"/>
              </a:rPr>
              <a:t>onChanged</a:t>
            </a:r>
            <a:r>
              <a:rPr lang="en-US" sz="1800" dirty="0" smtClean="0">
                <a:latin typeface="Consolas" pitchFamily="49" charset="0"/>
              </a:rPr>
              <a:t>() { 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	</a:t>
            </a:r>
            <a:r>
              <a:rPr lang="en-US" sz="1800" dirty="0" err="1" smtClean="0">
                <a:latin typeface="Consolas" pitchFamily="49" charset="0"/>
              </a:rPr>
              <a:t>isCacheValid</a:t>
            </a:r>
            <a:r>
              <a:rPr lang="en-US" sz="1800" dirty="0" smtClean="0">
                <a:latin typeface="Consolas" pitchFamily="49" charset="0"/>
              </a:rPr>
              <a:t> = false; 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	if (observer != null) </a:t>
            </a:r>
            <a:r>
              <a:rPr lang="en-US" sz="1800" dirty="0" err="1" smtClean="0">
                <a:latin typeface="Consolas" pitchFamily="49" charset="0"/>
              </a:rPr>
              <a:t>observer.onChanged</a:t>
            </a:r>
            <a:r>
              <a:rPr lang="en-US" sz="1800" dirty="0" smtClean="0">
                <a:latin typeface="Consolas" pitchFamily="49" charset="0"/>
              </a:rPr>
              <a:t>();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}</a:t>
            </a:r>
          </a:p>
          <a:p>
            <a:pPr lvl="0">
              <a:buNone/>
              <a:defRPr/>
            </a:pPr>
            <a:r>
              <a:rPr lang="en-US" sz="1800" dirty="0" smtClean="0">
                <a:latin typeface="Consolas" pitchFamily="49" charset="0"/>
              </a:rPr>
              <a:t>}</a:t>
            </a:r>
          </a:p>
        </p:txBody>
      </p: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</p:spPr>
        <p:txBody>
          <a:bodyPr/>
          <a:lstStyle/>
          <a:p>
            <a:r>
              <a:rPr lang="en-US" dirty="0" smtClean="0"/>
              <a:t>Side class: Caching </a:t>
            </a:r>
            <a:r>
              <a:rPr lang="en-US" dirty="0" err="1" smtClean="0"/>
              <a:t>eval</a:t>
            </a:r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06F9A-4543-41A4-9BCA-BFDDC4CB11EA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AOSD 2007</a:t>
            </a:r>
            <a:endParaRPr lang="en-US" dirty="0"/>
          </a:p>
        </p:txBody>
      </p:sp>
      <p:grpSp>
        <p:nvGrpSpPr>
          <p:cNvPr id="6" name="Group 24"/>
          <p:cNvGrpSpPr/>
          <p:nvPr/>
        </p:nvGrpSpPr>
        <p:grpSpPr>
          <a:xfrm>
            <a:off x="6431507" y="3048000"/>
            <a:ext cx="2483893" cy="923330"/>
            <a:chOff x="6019800" y="1676400"/>
            <a:chExt cx="2483893" cy="923330"/>
          </a:xfrm>
        </p:grpSpPr>
        <p:sp>
          <p:nvSpPr>
            <p:cNvPr id="7" name="Up Arrow 6"/>
            <p:cNvSpPr/>
            <p:nvPr/>
          </p:nvSpPr>
          <p:spPr>
            <a:xfrm rot="16200000">
              <a:off x="6258792" y="1666008"/>
              <a:ext cx="504965" cy="982949"/>
            </a:xfrm>
            <a:prstGeom prst="upArrow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934200" y="1676400"/>
              <a:ext cx="1569493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Member</a:t>
              </a:r>
            </a:p>
            <a:p>
              <a:pPr algn="ctr"/>
              <a:r>
                <a:rPr lang="en-US" b="1" dirty="0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intertype declarations</a:t>
              </a:r>
              <a:endParaRPr lang="en-US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</p:grpSp>
      <p:sp>
        <p:nvSpPr>
          <p:cNvPr id="9" name="Up Arrow 8"/>
          <p:cNvSpPr/>
          <p:nvPr/>
        </p:nvSpPr>
        <p:spPr>
          <a:xfrm rot="14274837">
            <a:off x="6588398" y="1888510"/>
            <a:ext cx="504965" cy="982949"/>
          </a:xfrm>
          <a:prstGeom prst="up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7193507" y="1600200"/>
            <a:ext cx="15694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Interface</a:t>
            </a:r>
          </a:p>
          <a:p>
            <a:pPr algn="ctr"/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intertype declaration</a:t>
            </a:r>
            <a:endParaRPr lang="en-US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class </a:t>
            </a:r>
            <a:r>
              <a:rPr lang="en-US" sz="1800" dirty="0" err="1" smtClean="0">
                <a:latin typeface="Consolas" pitchFamily="49" charset="0"/>
              </a:rPr>
              <a:t>CachableAdd</a:t>
            </a:r>
            <a:r>
              <a:rPr lang="en-US" sz="1800" dirty="0" smtClean="0">
                <a:latin typeface="Consolas" pitchFamily="49" charset="0"/>
              </a:rPr>
              <a:t> + Add {</a:t>
            </a:r>
          </a:p>
          <a:p>
            <a:pPr>
              <a:buNone/>
            </a:pPr>
            <a:endParaRPr lang="en-US" sz="1800" dirty="0" smtClean="0">
              <a:latin typeface="Consolas" pitchFamily="49" charset="0"/>
            </a:endParaRP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public Add(Expression left, Expression right) { 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	base(left, right);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	</a:t>
            </a:r>
            <a:r>
              <a:rPr lang="en-US" sz="1800" dirty="0" err="1" smtClean="0">
                <a:latin typeface="Consolas" pitchFamily="49" charset="0"/>
              </a:rPr>
              <a:t>this.left.observer</a:t>
            </a:r>
            <a:r>
              <a:rPr lang="en-US" sz="1800" dirty="0" smtClean="0">
                <a:latin typeface="Consolas" pitchFamily="49" charset="0"/>
              </a:rPr>
              <a:t> = this;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	</a:t>
            </a:r>
            <a:r>
              <a:rPr lang="en-US" sz="1800" dirty="0" err="1" smtClean="0">
                <a:latin typeface="Consolas" pitchFamily="49" charset="0"/>
              </a:rPr>
              <a:t>this.right.observer</a:t>
            </a:r>
            <a:r>
              <a:rPr lang="en-US" sz="1800" dirty="0" smtClean="0">
                <a:latin typeface="Consolas" pitchFamily="49" charset="0"/>
              </a:rPr>
              <a:t> = this; 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}</a:t>
            </a:r>
          </a:p>
          <a:p>
            <a:pPr>
              <a:buNone/>
            </a:pPr>
            <a:endParaRPr lang="en-US" sz="1800" dirty="0" smtClean="0">
              <a:latin typeface="Consolas" pitchFamily="49" charset="0"/>
            </a:endParaRP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override public </a:t>
            </a:r>
            <a:r>
              <a:rPr lang="en-US" sz="1800" dirty="0" err="1" smtClean="0">
                <a:latin typeface="Consolas" pitchFamily="49" charset="0"/>
              </a:rPr>
              <a:t>int</a:t>
            </a:r>
            <a:r>
              <a:rPr lang="en-US" sz="1800" dirty="0" smtClean="0">
                <a:latin typeface="Consolas" pitchFamily="49" charset="0"/>
              </a:rPr>
              <a:t> </a:t>
            </a:r>
            <a:r>
              <a:rPr lang="en-US" sz="1800" dirty="0" err="1" smtClean="0">
                <a:latin typeface="Consolas" pitchFamily="49" charset="0"/>
              </a:rPr>
              <a:t>eval</a:t>
            </a:r>
            <a:r>
              <a:rPr lang="en-US" sz="1800" dirty="0" smtClean="0">
                <a:latin typeface="Consolas" pitchFamily="49" charset="0"/>
              </a:rPr>
              <a:t>() {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	if (!</a:t>
            </a:r>
            <a:r>
              <a:rPr lang="en-US" sz="1800" dirty="0" err="1" smtClean="0">
                <a:latin typeface="Consolas" pitchFamily="49" charset="0"/>
              </a:rPr>
              <a:t>isCacheValid</a:t>
            </a:r>
            <a:r>
              <a:rPr lang="en-US" sz="1800" dirty="0" smtClean="0">
                <a:latin typeface="Consolas" pitchFamily="49" charset="0"/>
              </a:rPr>
              <a:t>) {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		cache = </a:t>
            </a:r>
            <a:r>
              <a:rPr lang="en-US" sz="1800" dirty="0" err="1" smtClean="0">
                <a:latin typeface="Consolas" pitchFamily="49" charset="0"/>
              </a:rPr>
              <a:t>base.eval</a:t>
            </a:r>
            <a:r>
              <a:rPr lang="en-US" sz="1800" dirty="0" smtClean="0">
                <a:latin typeface="Consolas" pitchFamily="49" charset="0"/>
              </a:rPr>
              <a:t>();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		</a:t>
            </a:r>
            <a:r>
              <a:rPr lang="en-US" sz="1800" dirty="0" err="1" smtClean="0">
                <a:latin typeface="Consolas" pitchFamily="49" charset="0"/>
              </a:rPr>
              <a:t>isCacheValid</a:t>
            </a:r>
            <a:r>
              <a:rPr lang="en-US" sz="1800" dirty="0" smtClean="0">
                <a:latin typeface="Consolas" pitchFamily="49" charset="0"/>
              </a:rPr>
              <a:t> = true;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	}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	return cache; 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} 		</a:t>
            </a:r>
          </a:p>
        </p:txBody>
      </p: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</p:spPr>
        <p:txBody>
          <a:bodyPr/>
          <a:lstStyle/>
          <a:p>
            <a:r>
              <a:rPr lang="en-US" dirty="0" smtClean="0"/>
              <a:t>Side class: Caching </a:t>
            </a:r>
            <a:r>
              <a:rPr lang="en-US" dirty="0" err="1" smtClean="0"/>
              <a:t>eval</a:t>
            </a:r>
            <a:r>
              <a:rPr lang="en-US" dirty="0" smtClean="0"/>
              <a:t> (2)</a:t>
            </a:r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06F9A-4543-41A4-9BCA-BFDDC4CB11EA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AOSD 2007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class </a:t>
            </a:r>
            <a:r>
              <a:rPr lang="en-US" sz="1800" dirty="0" err="1" smtClean="0">
                <a:latin typeface="Consolas" pitchFamily="49" charset="0"/>
              </a:rPr>
              <a:t>CachableAdd</a:t>
            </a:r>
            <a:r>
              <a:rPr lang="en-US" sz="1800" dirty="0" smtClean="0">
                <a:latin typeface="Consolas" pitchFamily="49" charset="0"/>
              </a:rPr>
              <a:t> + Add {</a:t>
            </a:r>
          </a:p>
          <a:p>
            <a:pPr>
              <a:buNone/>
            </a:pPr>
            <a:endParaRPr lang="en-US" sz="1800" dirty="0" smtClean="0">
              <a:latin typeface="Consolas" pitchFamily="49" charset="0"/>
            </a:endParaRP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public Add(Expression left, Expression right) { 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	base(left, right);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	</a:t>
            </a:r>
            <a:r>
              <a:rPr lang="en-US" sz="1800" dirty="0" err="1" smtClean="0">
                <a:latin typeface="Consolas" pitchFamily="49" charset="0"/>
              </a:rPr>
              <a:t>this.left.observer</a:t>
            </a:r>
            <a:r>
              <a:rPr lang="en-US" sz="1800" dirty="0" smtClean="0">
                <a:latin typeface="Consolas" pitchFamily="49" charset="0"/>
              </a:rPr>
              <a:t> = this;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	</a:t>
            </a:r>
            <a:r>
              <a:rPr lang="en-US" sz="1800" dirty="0" err="1" smtClean="0">
                <a:latin typeface="Consolas" pitchFamily="49" charset="0"/>
              </a:rPr>
              <a:t>this.right.observer</a:t>
            </a:r>
            <a:r>
              <a:rPr lang="en-US" sz="1800" dirty="0" smtClean="0">
                <a:latin typeface="Consolas" pitchFamily="49" charset="0"/>
              </a:rPr>
              <a:t> = this; 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}</a:t>
            </a:r>
          </a:p>
          <a:p>
            <a:pPr>
              <a:buNone/>
            </a:pPr>
            <a:endParaRPr lang="en-US" sz="1800" dirty="0" smtClean="0">
              <a:latin typeface="Consolas" pitchFamily="49" charset="0"/>
            </a:endParaRP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override public </a:t>
            </a:r>
            <a:r>
              <a:rPr lang="en-US" sz="1800" dirty="0" err="1" smtClean="0">
                <a:latin typeface="Consolas" pitchFamily="49" charset="0"/>
              </a:rPr>
              <a:t>int</a:t>
            </a:r>
            <a:r>
              <a:rPr lang="en-US" sz="1800" dirty="0" smtClean="0">
                <a:latin typeface="Consolas" pitchFamily="49" charset="0"/>
              </a:rPr>
              <a:t> </a:t>
            </a:r>
            <a:r>
              <a:rPr lang="en-US" sz="1800" dirty="0" err="1" smtClean="0">
                <a:latin typeface="Consolas" pitchFamily="49" charset="0"/>
              </a:rPr>
              <a:t>eval</a:t>
            </a:r>
            <a:r>
              <a:rPr lang="en-US" sz="1800" dirty="0" smtClean="0">
                <a:latin typeface="Consolas" pitchFamily="49" charset="0"/>
              </a:rPr>
              <a:t>() {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	if (!</a:t>
            </a:r>
            <a:r>
              <a:rPr lang="en-US" sz="1800" dirty="0" err="1" smtClean="0">
                <a:latin typeface="Consolas" pitchFamily="49" charset="0"/>
              </a:rPr>
              <a:t>isCacheValid</a:t>
            </a:r>
            <a:r>
              <a:rPr lang="en-US" sz="1800" dirty="0" smtClean="0">
                <a:latin typeface="Consolas" pitchFamily="49" charset="0"/>
              </a:rPr>
              <a:t>) {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		cache = </a:t>
            </a:r>
            <a:r>
              <a:rPr lang="en-US" sz="1800" b="1" dirty="0" err="1" smtClean="0">
                <a:latin typeface="Consolas" pitchFamily="49" charset="0"/>
              </a:rPr>
              <a:t>base</a:t>
            </a:r>
            <a:r>
              <a:rPr lang="en-US" sz="1800" dirty="0" err="1" smtClean="0">
                <a:latin typeface="Consolas" pitchFamily="49" charset="0"/>
              </a:rPr>
              <a:t>.eval</a:t>
            </a:r>
            <a:r>
              <a:rPr lang="en-US" sz="1800" dirty="0" smtClean="0">
                <a:latin typeface="Consolas" pitchFamily="49" charset="0"/>
              </a:rPr>
              <a:t>();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		</a:t>
            </a:r>
            <a:r>
              <a:rPr lang="en-US" sz="1800" dirty="0" err="1" smtClean="0">
                <a:latin typeface="Consolas" pitchFamily="49" charset="0"/>
              </a:rPr>
              <a:t>isCacheValid</a:t>
            </a:r>
            <a:r>
              <a:rPr lang="en-US" sz="1800" dirty="0" smtClean="0">
                <a:latin typeface="Consolas" pitchFamily="49" charset="0"/>
              </a:rPr>
              <a:t> = true;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	}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	return cache; 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} 		</a:t>
            </a:r>
          </a:p>
        </p:txBody>
      </p: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</p:spPr>
        <p:txBody>
          <a:bodyPr/>
          <a:lstStyle/>
          <a:p>
            <a:r>
              <a:rPr lang="en-US" dirty="0" smtClean="0"/>
              <a:t>Side class: Caching </a:t>
            </a:r>
            <a:r>
              <a:rPr lang="en-US" dirty="0" err="1" smtClean="0"/>
              <a:t>eval</a:t>
            </a:r>
            <a:r>
              <a:rPr lang="en-US" dirty="0" smtClean="0"/>
              <a:t> (2)</a:t>
            </a:r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06F9A-4543-41A4-9BCA-BFDDC4CB11EA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AOSD 2007</a:t>
            </a:r>
            <a:endParaRPr lang="en-US" dirty="0"/>
          </a:p>
        </p:txBody>
      </p:sp>
      <p:sp>
        <p:nvSpPr>
          <p:cNvPr id="6" name="Up Arrow 5"/>
          <p:cNvSpPr/>
          <p:nvPr/>
        </p:nvSpPr>
        <p:spPr>
          <a:xfrm rot="13985245">
            <a:off x="5059431" y="3726351"/>
            <a:ext cx="409433" cy="1042570"/>
          </a:xfrm>
          <a:prstGeom prst="up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562600" y="3618474"/>
            <a:ext cx="19504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Call ‘next’ delegate</a:t>
            </a:r>
          </a:p>
          <a:p>
            <a:pPr algn="ctr"/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(i.e., proceed)</a:t>
            </a:r>
            <a:endParaRPr lang="en-US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Side class: Caching </a:t>
            </a:r>
            <a:r>
              <a:rPr lang="en-US" dirty="0" err="1" smtClean="0"/>
              <a:t>eval</a:t>
            </a:r>
            <a:r>
              <a:rPr lang="en-US" dirty="0" smtClean="0"/>
              <a:t> 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4102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1800" b="1" dirty="0" smtClean="0">
                <a:latin typeface="Consolas" pitchFamily="49" charset="0"/>
              </a:rPr>
              <a:t>	</a:t>
            </a:r>
            <a:r>
              <a:rPr lang="en-US" sz="1800" dirty="0" smtClean="0">
                <a:latin typeface="Consolas" pitchFamily="49" charset="0"/>
              </a:rPr>
              <a:t>override Expression left {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	set { 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		</a:t>
            </a:r>
            <a:r>
              <a:rPr lang="en-US" sz="1800" dirty="0" err="1" smtClean="0">
                <a:latin typeface="Consolas" pitchFamily="49" charset="0"/>
              </a:rPr>
              <a:t>base.left</a:t>
            </a:r>
            <a:r>
              <a:rPr lang="en-US" sz="1800" dirty="0" smtClean="0">
                <a:latin typeface="Consolas" pitchFamily="49" charset="0"/>
              </a:rPr>
              <a:t> = value; 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		</a:t>
            </a:r>
            <a:r>
              <a:rPr lang="en-US" sz="1800" dirty="0" err="1" smtClean="0">
                <a:latin typeface="Consolas" pitchFamily="49" charset="0"/>
              </a:rPr>
              <a:t>this.left.observer</a:t>
            </a:r>
            <a:r>
              <a:rPr lang="en-US" sz="1800" dirty="0" smtClean="0">
                <a:latin typeface="Consolas" pitchFamily="49" charset="0"/>
              </a:rPr>
              <a:t> = this; 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		</a:t>
            </a:r>
            <a:r>
              <a:rPr lang="en-US" sz="1800" dirty="0" err="1" smtClean="0">
                <a:latin typeface="Consolas" pitchFamily="49" charset="0"/>
              </a:rPr>
              <a:t>this.onChange</a:t>
            </a:r>
            <a:r>
              <a:rPr lang="en-US" sz="1800" dirty="0" smtClean="0">
                <a:latin typeface="Consolas" pitchFamily="49" charset="0"/>
              </a:rPr>
              <a:t>();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	}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}</a:t>
            </a:r>
          </a:p>
          <a:p>
            <a:pPr>
              <a:buNone/>
            </a:pPr>
            <a:endParaRPr lang="en-US" sz="1800" dirty="0" smtClean="0">
              <a:latin typeface="Consolas" pitchFamily="49" charset="0"/>
            </a:endParaRPr>
          </a:p>
          <a:p>
            <a:pPr>
              <a:buNone/>
            </a:pPr>
            <a:r>
              <a:rPr lang="en-US" sz="1800" b="1" dirty="0" smtClean="0">
                <a:latin typeface="Consolas" pitchFamily="49" charset="0"/>
              </a:rPr>
              <a:t>	</a:t>
            </a:r>
            <a:r>
              <a:rPr lang="en-US" sz="1800" dirty="0" smtClean="0">
                <a:latin typeface="Consolas" pitchFamily="49" charset="0"/>
              </a:rPr>
              <a:t>override Expression right {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	set { 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		</a:t>
            </a:r>
            <a:r>
              <a:rPr lang="en-US" sz="1800" dirty="0" err="1" smtClean="0">
                <a:latin typeface="Consolas" pitchFamily="49" charset="0"/>
              </a:rPr>
              <a:t>base.right</a:t>
            </a:r>
            <a:r>
              <a:rPr lang="en-US" sz="1800" dirty="0" smtClean="0">
                <a:latin typeface="Consolas" pitchFamily="49" charset="0"/>
              </a:rPr>
              <a:t> = value; 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		</a:t>
            </a:r>
            <a:r>
              <a:rPr lang="en-US" sz="1800" dirty="0" err="1" smtClean="0">
                <a:latin typeface="Consolas" pitchFamily="49" charset="0"/>
              </a:rPr>
              <a:t>this.right.observer</a:t>
            </a:r>
            <a:r>
              <a:rPr lang="en-US" sz="1800" dirty="0" smtClean="0">
                <a:latin typeface="Consolas" pitchFamily="49" charset="0"/>
              </a:rPr>
              <a:t> = this; 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		</a:t>
            </a:r>
            <a:r>
              <a:rPr lang="en-US" sz="1800" dirty="0" err="1" smtClean="0">
                <a:latin typeface="Consolas" pitchFamily="49" charset="0"/>
              </a:rPr>
              <a:t>this.onChange</a:t>
            </a:r>
            <a:r>
              <a:rPr lang="en-US" sz="1800" dirty="0" smtClean="0">
                <a:latin typeface="Consolas" pitchFamily="49" charset="0"/>
              </a:rPr>
              <a:t>();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	}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}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}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06F9A-4543-41A4-9BCA-BFDDC4CB11EA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AOSD 2007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Side class: Caching </a:t>
            </a:r>
            <a:r>
              <a:rPr lang="en-US" dirty="0" err="1" smtClean="0"/>
              <a:t>eval</a:t>
            </a:r>
            <a:r>
              <a:rPr lang="en-US" dirty="0" smtClean="0"/>
              <a:t> 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4102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1800" b="1" dirty="0" smtClean="0">
                <a:latin typeface="Consolas" pitchFamily="49" charset="0"/>
              </a:rPr>
              <a:t>	override Expression left {</a:t>
            </a:r>
          </a:p>
          <a:p>
            <a:pPr>
              <a:buNone/>
            </a:pPr>
            <a:r>
              <a:rPr lang="en-US" sz="1800" b="1" dirty="0" smtClean="0">
                <a:latin typeface="Consolas" pitchFamily="49" charset="0"/>
              </a:rPr>
              <a:t>		set</a:t>
            </a:r>
            <a:r>
              <a:rPr lang="en-US" sz="1800" dirty="0" smtClean="0">
                <a:latin typeface="Consolas" pitchFamily="49" charset="0"/>
              </a:rPr>
              <a:t> {</a:t>
            </a:r>
            <a:r>
              <a:rPr lang="en-US" sz="1800" b="1" dirty="0" smtClean="0">
                <a:latin typeface="Consolas" pitchFamily="49" charset="0"/>
              </a:rPr>
              <a:t> 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		</a:t>
            </a:r>
            <a:r>
              <a:rPr lang="en-US" sz="1800" dirty="0" err="1" smtClean="0">
                <a:latin typeface="Consolas" pitchFamily="49" charset="0"/>
              </a:rPr>
              <a:t>base.left</a:t>
            </a:r>
            <a:r>
              <a:rPr lang="en-US" sz="1800" dirty="0" smtClean="0">
                <a:latin typeface="Consolas" pitchFamily="49" charset="0"/>
              </a:rPr>
              <a:t> = value; 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		</a:t>
            </a:r>
            <a:r>
              <a:rPr lang="en-US" sz="1800" dirty="0" err="1" smtClean="0">
                <a:latin typeface="Consolas" pitchFamily="49" charset="0"/>
              </a:rPr>
              <a:t>this.left.observer</a:t>
            </a:r>
            <a:r>
              <a:rPr lang="en-US" sz="1800" dirty="0" smtClean="0">
                <a:latin typeface="Consolas" pitchFamily="49" charset="0"/>
              </a:rPr>
              <a:t> = this; 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		</a:t>
            </a:r>
            <a:r>
              <a:rPr lang="en-US" sz="1800" dirty="0" err="1" smtClean="0">
                <a:latin typeface="Consolas" pitchFamily="49" charset="0"/>
              </a:rPr>
              <a:t>this.onChange</a:t>
            </a:r>
            <a:r>
              <a:rPr lang="en-US" sz="1800" dirty="0" smtClean="0">
                <a:latin typeface="Consolas" pitchFamily="49" charset="0"/>
              </a:rPr>
              <a:t>();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	}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}</a:t>
            </a:r>
          </a:p>
          <a:p>
            <a:pPr>
              <a:buNone/>
            </a:pPr>
            <a:endParaRPr lang="en-US" sz="1800" dirty="0" smtClean="0">
              <a:latin typeface="Consolas" pitchFamily="49" charset="0"/>
            </a:endParaRPr>
          </a:p>
          <a:p>
            <a:pPr>
              <a:buNone/>
            </a:pPr>
            <a:r>
              <a:rPr lang="en-US" sz="1800" b="1" dirty="0" smtClean="0">
                <a:latin typeface="Consolas" pitchFamily="49" charset="0"/>
              </a:rPr>
              <a:t>	override Expression right {</a:t>
            </a:r>
          </a:p>
          <a:p>
            <a:pPr>
              <a:buNone/>
            </a:pPr>
            <a:r>
              <a:rPr lang="en-US" sz="1800" b="1" dirty="0" smtClean="0">
                <a:latin typeface="Consolas" pitchFamily="49" charset="0"/>
              </a:rPr>
              <a:t>		set</a:t>
            </a:r>
            <a:r>
              <a:rPr lang="en-US" sz="1800" dirty="0" smtClean="0">
                <a:latin typeface="Consolas" pitchFamily="49" charset="0"/>
              </a:rPr>
              <a:t> { 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		</a:t>
            </a:r>
            <a:r>
              <a:rPr lang="en-US" sz="1800" dirty="0" err="1" smtClean="0">
                <a:latin typeface="Consolas" pitchFamily="49" charset="0"/>
              </a:rPr>
              <a:t>base.right</a:t>
            </a:r>
            <a:r>
              <a:rPr lang="en-US" sz="1800" dirty="0" smtClean="0">
                <a:latin typeface="Consolas" pitchFamily="49" charset="0"/>
              </a:rPr>
              <a:t> = value; 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		</a:t>
            </a:r>
            <a:r>
              <a:rPr lang="en-US" sz="1800" dirty="0" err="1" smtClean="0">
                <a:latin typeface="Consolas" pitchFamily="49" charset="0"/>
              </a:rPr>
              <a:t>this.right.observer</a:t>
            </a:r>
            <a:r>
              <a:rPr lang="en-US" sz="1800" dirty="0" smtClean="0">
                <a:latin typeface="Consolas" pitchFamily="49" charset="0"/>
              </a:rPr>
              <a:t> = this; 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		</a:t>
            </a:r>
            <a:r>
              <a:rPr lang="en-US" sz="1800" dirty="0" err="1" smtClean="0">
                <a:latin typeface="Consolas" pitchFamily="49" charset="0"/>
              </a:rPr>
              <a:t>this.onChange</a:t>
            </a:r>
            <a:r>
              <a:rPr lang="en-US" sz="1800" dirty="0" smtClean="0">
                <a:latin typeface="Consolas" pitchFamily="49" charset="0"/>
              </a:rPr>
              <a:t>();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	}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}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}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06F9A-4543-41A4-9BCA-BFDDC4CB11EA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AOSD 2007</a:t>
            </a:r>
            <a:endParaRPr lang="en-US" dirty="0"/>
          </a:p>
        </p:txBody>
      </p:sp>
      <p:sp>
        <p:nvSpPr>
          <p:cNvPr id="7" name="Up Arrow 6"/>
          <p:cNvSpPr/>
          <p:nvPr/>
        </p:nvSpPr>
        <p:spPr>
          <a:xfrm rot="2330825">
            <a:off x="1415368" y="1684324"/>
            <a:ext cx="409433" cy="1089469"/>
          </a:xfrm>
          <a:prstGeom prst="up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04800" y="2590800"/>
            <a:ext cx="15694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Override virtual field</a:t>
            </a:r>
            <a:endParaRPr lang="en-US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9" name="Up Arrow 8"/>
          <p:cNvSpPr/>
          <p:nvPr/>
        </p:nvSpPr>
        <p:spPr>
          <a:xfrm rot="8315872">
            <a:off x="1253436" y="3169507"/>
            <a:ext cx="409433" cy="1025112"/>
          </a:xfrm>
          <a:prstGeom prst="up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Side class: Caching </a:t>
            </a:r>
            <a:r>
              <a:rPr lang="en-US" dirty="0" err="1" smtClean="0"/>
              <a:t>eval</a:t>
            </a:r>
            <a:r>
              <a:rPr lang="en-US" dirty="0" smtClean="0"/>
              <a:t> (4)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447800"/>
            <a:ext cx="7498080" cy="54102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000" b="1" dirty="0" smtClean="0">
              <a:latin typeface="Consolas" pitchFamily="49" charset="0"/>
            </a:endParaRPr>
          </a:p>
          <a:p>
            <a:pPr>
              <a:buNone/>
            </a:pPr>
            <a:endParaRPr lang="en-US" sz="2000" b="1" dirty="0" smtClean="0">
              <a:latin typeface="Consolas" pitchFamily="49" charset="0"/>
            </a:endParaRPr>
          </a:p>
          <a:p>
            <a:pPr>
              <a:buNone/>
            </a:pPr>
            <a:endParaRPr lang="en-US" sz="2000" b="1" dirty="0" smtClean="0">
              <a:latin typeface="Consolas" pitchFamily="49" charset="0"/>
            </a:endParaRPr>
          </a:p>
          <a:p>
            <a:pPr>
              <a:buNone/>
            </a:pPr>
            <a:r>
              <a:rPr lang="en-US" sz="2000" dirty="0" smtClean="0">
                <a:latin typeface="Consolas" pitchFamily="49" charset="0"/>
              </a:rPr>
              <a:t>	override Expression [</a:t>
            </a:r>
            <a:r>
              <a:rPr lang="en-US" sz="2000" b="1" dirty="0" smtClean="0">
                <a:latin typeface="Consolas" pitchFamily="49" charset="0"/>
              </a:rPr>
              <a:t>$which</a:t>
            </a:r>
            <a:r>
              <a:rPr lang="en-US" sz="2000" dirty="0" smtClean="0">
                <a:latin typeface="Consolas" pitchFamily="49" charset="0"/>
              </a:rPr>
              <a:t> = </a:t>
            </a:r>
            <a:r>
              <a:rPr lang="en-US" sz="2000" b="1" dirty="0" smtClean="0">
                <a:latin typeface="Consolas" pitchFamily="49" charset="0"/>
              </a:rPr>
              <a:t>left | right</a:t>
            </a:r>
            <a:r>
              <a:rPr lang="en-US" sz="2000" dirty="0" smtClean="0">
                <a:latin typeface="Consolas" pitchFamily="49" charset="0"/>
              </a:rPr>
              <a:t>] {</a:t>
            </a:r>
          </a:p>
          <a:p>
            <a:pPr>
              <a:buNone/>
            </a:pPr>
            <a:r>
              <a:rPr lang="en-US" sz="2000" dirty="0" smtClean="0">
                <a:latin typeface="Consolas" pitchFamily="49" charset="0"/>
              </a:rPr>
              <a:t>		set { </a:t>
            </a:r>
          </a:p>
          <a:p>
            <a:pPr>
              <a:buNone/>
            </a:pPr>
            <a:r>
              <a:rPr lang="en-US" sz="2000" dirty="0" smtClean="0">
                <a:latin typeface="Consolas" pitchFamily="49" charset="0"/>
              </a:rPr>
              <a:t>			</a:t>
            </a:r>
            <a:r>
              <a:rPr lang="en-US" sz="2000" dirty="0" err="1" smtClean="0">
                <a:latin typeface="Consolas" pitchFamily="49" charset="0"/>
              </a:rPr>
              <a:t>base.</a:t>
            </a:r>
            <a:r>
              <a:rPr lang="en-US" sz="2000" b="1" dirty="0" err="1" smtClean="0">
                <a:latin typeface="Consolas" pitchFamily="49" charset="0"/>
              </a:rPr>
              <a:t>$which</a:t>
            </a:r>
            <a:r>
              <a:rPr lang="en-US" sz="2000" dirty="0" smtClean="0">
                <a:latin typeface="Consolas" pitchFamily="49" charset="0"/>
              </a:rPr>
              <a:t> = value; </a:t>
            </a:r>
          </a:p>
          <a:p>
            <a:pPr>
              <a:buNone/>
            </a:pPr>
            <a:r>
              <a:rPr lang="en-US" sz="2000" dirty="0" smtClean="0">
                <a:latin typeface="Consolas" pitchFamily="49" charset="0"/>
              </a:rPr>
              <a:t>			</a:t>
            </a:r>
            <a:r>
              <a:rPr lang="en-US" sz="2000" dirty="0" err="1" smtClean="0">
                <a:latin typeface="Consolas" pitchFamily="49" charset="0"/>
              </a:rPr>
              <a:t>this.</a:t>
            </a:r>
            <a:r>
              <a:rPr lang="en-US" sz="2000" b="1" dirty="0" err="1" smtClean="0">
                <a:latin typeface="Consolas" pitchFamily="49" charset="0"/>
              </a:rPr>
              <a:t>$which</a:t>
            </a:r>
            <a:r>
              <a:rPr lang="en-US" sz="2000" dirty="0" err="1" smtClean="0">
                <a:latin typeface="Consolas" pitchFamily="49" charset="0"/>
              </a:rPr>
              <a:t>.observer</a:t>
            </a:r>
            <a:r>
              <a:rPr lang="en-US" sz="2000" dirty="0" smtClean="0">
                <a:latin typeface="Consolas" pitchFamily="49" charset="0"/>
              </a:rPr>
              <a:t> = this; </a:t>
            </a:r>
          </a:p>
          <a:p>
            <a:pPr>
              <a:buNone/>
            </a:pPr>
            <a:r>
              <a:rPr lang="en-US" sz="2000" dirty="0" smtClean="0">
                <a:latin typeface="Consolas" pitchFamily="49" charset="0"/>
              </a:rPr>
              <a:t>			</a:t>
            </a:r>
            <a:r>
              <a:rPr lang="en-US" sz="2000" dirty="0" err="1" smtClean="0">
                <a:latin typeface="Consolas" pitchFamily="49" charset="0"/>
              </a:rPr>
              <a:t>this.onChange</a:t>
            </a:r>
            <a:r>
              <a:rPr lang="en-US" sz="2000" dirty="0" smtClean="0">
                <a:latin typeface="Consolas" pitchFamily="49" charset="0"/>
              </a:rPr>
              <a:t>();</a:t>
            </a:r>
          </a:p>
          <a:p>
            <a:pPr>
              <a:buNone/>
            </a:pPr>
            <a:r>
              <a:rPr lang="en-US" sz="2000" dirty="0" smtClean="0">
                <a:latin typeface="Consolas" pitchFamily="49" charset="0"/>
              </a:rPr>
              <a:t>		}</a:t>
            </a:r>
          </a:p>
          <a:p>
            <a:pPr>
              <a:buNone/>
            </a:pPr>
            <a:r>
              <a:rPr lang="en-US" sz="2000" dirty="0" smtClean="0">
                <a:latin typeface="Consolas" pitchFamily="49" charset="0"/>
              </a:rPr>
              <a:t>	}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06F9A-4543-41A4-9BCA-BFDDC4CB11EA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AOSD 2007</a:t>
            </a:r>
            <a:endParaRPr lang="en-US" dirty="0"/>
          </a:p>
        </p:txBody>
      </p:sp>
      <p:sp>
        <p:nvSpPr>
          <p:cNvPr id="11" name="Up Arrow 10"/>
          <p:cNvSpPr/>
          <p:nvPr/>
        </p:nvSpPr>
        <p:spPr>
          <a:xfrm rot="14673550">
            <a:off x="5992762" y="1736916"/>
            <a:ext cx="409433" cy="1042570"/>
          </a:xfrm>
          <a:prstGeom prst="up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5943600" y="1600200"/>
            <a:ext cx="18651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Metavariable</a:t>
            </a:r>
            <a:endParaRPr lang="en-US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3" name="Up Arrow 12"/>
          <p:cNvSpPr/>
          <p:nvPr/>
        </p:nvSpPr>
        <p:spPr>
          <a:xfrm rot="18701601">
            <a:off x="7423266" y="2913379"/>
            <a:ext cx="409433" cy="1042570"/>
          </a:xfrm>
          <a:prstGeom prst="up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7086600" y="3849469"/>
            <a:ext cx="18651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Limited quantification</a:t>
            </a:r>
            <a:endParaRPr lang="en-US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Wicca:  A research platform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2209800"/>
            <a:ext cx="7498080" cy="4267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Advanced separation of concerns (ASOC)</a:t>
            </a:r>
          </a:p>
          <a:p>
            <a:pPr lvl="1"/>
            <a:r>
              <a:rPr lang="en-US" dirty="0" smtClean="0"/>
              <a:t>First dynamic weaver based on .NET 2.0 Debugging APIs</a:t>
            </a:r>
          </a:p>
          <a:p>
            <a:pPr lvl="1"/>
            <a:r>
              <a:rPr lang="en-US" dirty="0" smtClean="0"/>
              <a:t>New breakpoint weaving technique</a:t>
            </a:r>
          </a:p>
          <a:p>
            <a:pPr lvl="1"/>
            <a:r>
              <a:rPr lang="en-US" dirty="0" smtClean="0"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  <a:solidFill>
                  <a:schemeClr val="accent3"/>
                </a:solidFill>
              </a:rPr>
              <a:t>New metrics for measuring crosscutting</a:t>
            </a:r>
            <a:endParaRPr lang="en-US" dirty="0" smtClean="0"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a:endParaRPr>
          </a:p>
          <a:p>
            <a:r>
              <a:rPr lang="en-US" dirty="0" smtClean="0"/>
              <a:t>Novel language mechanisms</a:t>
            </a:r>
          </a:p>
          <a:p>
            <a:pPr lvl="1"/>
            <a:r>
              <a:rPr lang="en-US" dirty="0" smtClean="0"/>
              <a:t>Statement annotations</a:t>
            </a:r>
          </a:p>
          <a:p>
            <a:pPr lvl="1"/>
            <a:r>
              <a:rPr lang="en-US" dirty="0" smtClean="0"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  <a:solidFill>
                  <a:schemeClr val="accent3"/>
                </a:solidFill>
              </a:rPr>
              <a:t>Side classes</a:t>
            </a:r>
          </a:p>
          <a:p>
            <a:r>
              <a:rPr lang="en-US" dirty="0" smtClean="0"/>
              <a:t>Dynamic software updating</a:t>
            </a:r>
          </a:p>
          <a:p>
            <a:pPr lvl="1"/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06F9A-4543-41A4-9BCA-BFDDC4CB11EA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AOSD 2007</a:t>
            </a:r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1524000" y="1219200"/>
            <a:ext cx="7010400" cy="8971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EB80A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kumimoji="0" lang="en-US" sz="2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Experimenting</a:t>
            </a:r>
            <a:r>
              <a:rPr kumimoji="0" lang="en-US" sz="26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with techniques for modularizing crosscutting concerns</a:t>
            </a:r>
            <a:endParaRPr kumimoji="0" lang="en-US" sz="26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209800"/>
            <a:ext cx="8001000" cy="23622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class Add : Expression {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public </a:t>
            </a:r>
            <a:r>
              <a:rPr lang="en-US" sz="1800" b="1" dirty="0" smtClean="0">
                <a:latin typeface="Consolas" pitchFamily="49" charset="0"/>
              </a:rPr>
              <a:t>virtual </a:t>
            </a:r>
            <a:r>
              <a:rPr lang="en-US" sz="1800" dirty="0" smtClean="0">
                <a:latin typeface="Consolas" pitchFamily="49" charset="0"/>
              </a:rPr>
              <a:t>Expression left, right;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public Add(Expression left, Expression right) { 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	</a:t>
            </a:r>
            <a:r>
              <a:rPr lang="en-US" sz="1800" dirty="0" err="1" smtClean="0">
                <a:latin typeface="Consolas" pitchFamily="49" charset="0"/>
              </a:rPr>
              <a:t>this.left</a:t>
            </a:r>
            <a:r>
              <a:rPr lang="en-US" sz="1800" dirty="0" smtClean="0">
                <a:latin typeface="Consolas" pitchFamily="49" charset="0"/>
              </a:rPr>
              <a:t> = left; </a:t>
            </a:r>
            <a:r>
              <a:rPr lang="en-US" sz="1800" dirty="0" err="1" smtClean="0">
                <a:latin typeface="Consolas" pitchFamily="49" charset="0"/>
              </a:rPr>
              <a:t>this.right</a:t>
            </a:r>
            <a:r>
              <a:rPr lang="en-US" sz="1800" dirty="0" smtClean="0">
                <a:latin typeface="Consolas" pitchFamily="49" charset="0"/>
              </a:rPr>
              <a:t> = right; 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}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	public </a:t>
            </a:r>
            <a:r>
              <a:rPr lang="en-US" sz="1800" b="1" dirty="0" smtClean="0">
                <a:latin typeface="Consolas" pitchFamily="49" charset="0"/>
              </a:rPr>
              <a:t>virtual</a:t>
            </a:r>
            <a:r>
              <a:rPr lang="en-US" sz="1800" dirty="0" smtClean="0">
                <a:latin typeface="Consolas" pitchFamily="49" charset="0"/>
              </a:rPr>
              <a:t> </a:t>
            </a:r>
            <a:r>
              <a:rPr lang="en-US" sz="1800" dirty="0" err="1" smtClean="0">
                <a:latin typeface="Consolas" pitchFamily="49" charset="0"/>
              </a:rPr>
              <a:t>int</a:t>
            </a:r>
            <a:r>
              <a:rPr lang="en-US" sz="1800" dirty="0" smtClean="0">
                <a:latin typeface="Consolas" pitchFamily="49" charset="0"/>
              </a:rPr>
              <a:t> </a:t>
            </a:r>
            <a:r>
              <a:rPr lang="en-US" sz="1800" dirty="0" err="1" smtClean="0">
                <a:latin typeface="Consolas" pitchFamily="49" charset="0"/>
              </a:rPr>
              <a:t>eval</a:t>
            </a:r>
            <a:r>
              <a:rPr lang="en-US" sz="1800" dirty="0" smtClean="0">
                <a:latin typeface="Consolas" pitchFamily="49" charset="0"/>
              </a:rPr>
              <a:t>() {return </a:t>
            </a:r>
            <a:r>
              <a:rPr lang="en-US" sz="1800" dirty="0" err="1" smtClean="0">
                <a:latin typeface="Consolas" pitchFamily="49" charset="0"/>
              </a:rPr>
              <a:t>left.eval</a:t>
            </a:r>
            <a:r>
              <a:rPr lang="en-US" sz="1800" dirty="0" smtClean="0">
                <a:latin typeface="Consolas" pitchFamily="49" charset="0"/>
              </a:rPr>
              <a:t>() + </a:t>
            </a:r>
            <a:r>
              <a:rPr lang="en-US" sz="1800" dirty="0" err="1" smtClean="0">
                <a:latin typeface="Consolas" pitchFamily="49" charset="0"/>
              </a:rPr>
              <a:t>right.eval</a:t>
            </a:r>
            <a:r>
              <a:rPr lang="en-US" sz="1800" dirty="0" smtClean="0">
                <a:latin typeface="Consolas" pitchFamily="49" charset="0"/>
              </a:rPr>
              <a:t>();}</a:t>
            </a:r>
          </a:p>
          <a:p>
            <a:pPr>
              <a:buNone/>
            </a:pPr>
            <a:r>
              <a:rPr lang="en-US" sz="1800" dirty="0" smtClean="0">
                <a:latin typeface="Consolas" pitchFamily="49" charset="0"/>
              </a:rPr>
              <a:t>}</a:t>
            </a:r>
          </a:p>
        </p:txBody>
      </p: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Base class must allow extension</a:t>
            </a:r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06F9A-4543-41A4-9BCA-BFDDC4CB11EA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AOSD 2007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Addresses needs of existing mechanisms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Subclasses</a:t>
            </a:r>
          </a:p>
          <a:p>
            <a:pPr lvl="1"/>
            <a:r>
              <a:rPr lang="en-US" dirty="0" smtClean="0"/>
              <a:t>Inflexible composition</a:t>
            </a:r>
          </a:p>
          <a:p>
            <a:pPr lvl="1"/>
            <a:r>
              <a:rPr lang="en-US" dirty="0" smtClean="0"/>
              <a:t>Only extend one base class</a:t>
            </a:r>
          </a:p>
          <a:p>
            <a:pPr lvl="1"/>
            <a:r>
              <a:rPr lang="en-US" dirty="0" smtClean="0"/>
              <a:t>Only extend instance methods</a:t>
            </a:r>
          </a:p>
          <a:p>
            <a:pPr lvl="1"/>
            <a:r>
              <a:rPr lang="en-US" dirty="0" smtClean="0"/>
              <a:t>Requires invasive changes in clients</a:t>
            </a:r>
          </a:p>
          <a:p>
            <a:r>
              <a:rPr lang="en-US" dirty="0" smtClean="0"/>
              <a:t>Open classes/refinements/</a:t>
            </a:r>
            <a:r>
              <a:rPr lang="en-US" dirty="0" err="1" smtClean="0"/>
              <a:t>mixins</a:t>
            </a:r>
            <a:endParaRPr lang="en-US" dirty="0" smtClean="0"/>
          </a:p>
          <a:p>
            <a:pPr lvl="1"/>
            <a:r>
              <a:rPr lang="en-US" dirty="0" smtClean="0"/>
              <a:t>Need for composition ordering</a:t>
            </a:r>
          </a:p>
          <a:p>
            <a:pPr lvl="1"/>
            <a:r>
              <a:rPr lang="en-US" dirty="0" smtClean="0"/>
              <a:t>Need for constructor and static member overriding</a:t>
            </a:r>
          </a:p>
          <a:p>
            <a:r>
              <a:rPr lang="en-US" dirty="0" smtClean="0"/>
              <a:t>Aspects</a:t>
            </a:r>
          </a:p>
          <a:p>
            <a:pPr lvl="1"/>
            <a:r>
              <a:rPr lang="en-US" dirty="0" smtClean="0"/>
              <a:t>Lack of modular reasoning</a:t>
            </a:r>
          </a:p>
          <a:p>
            <a:pPr lvl="1"/>
            <a:r>
              <a:rPr lang="en-US" dirty="0" smtClean="0"/>
              <a:t>Poor integration with existing OO semantics and notation</a:t>
            </a:r>
          </a:p>
          <a:p>
            <a:pPr lvl="1"/>
            <a:r>
              <a:rPr lang="en-US" dirty="0" smtClean="0"/>
              <a:t>Need for symmetric model</a:t>
            </a:r>
          </a:p>
          <a:p>
            <a:pPr lvl="1"/>
            <a:r>
              <a:rPr lang="en-US" dirty="0" smtClean="0"/>
              <a:t>Matching wrong join points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AOSD 2007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06F9A-4543-41A4-9BCA-BFDDC4CB11EA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400288" cy="1143000"/>
          </a:xfrm>
        </p:spPr>
        <p:txBody>
          <a:bodyPr/>
          <a:lstStyle/>
          <a:p>
            <a:pPr algn="ctr"/>
            <a:r>
              <a:rPr lang="en-US" dirty="0" smtClean="0"/>
              <a:t>Conclusions</a:t>
            </a:r>
            <a:endParaRPr lang="en-US" dirty="0"/>
          </a:p>
        </p:txBody>
      </p:sp>
      <p:graphicFrame>
        <p:nvGraphicFramePr>
          <p:cNvPr id="45" name="Content Placeholder 44"/>
          <p:cNvGraphicFramePr>
            <a:graphicFrameLocks noGrp="1"/>
          </p:cNvGraphicFramePr>
          <p:nvPr>
            <p:ph idx="1"/>
          </p:nvPr>
        </p:nvGraphicFramePr>
        <p:xfrm>
          <a:off x="533400" y="1447800"/>
          <a:ext cx="8382000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06F9A-4543-41A4-9BCA-BFDDC4CB11EA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AOSD 2007</a:t>
            </a:r>
            <a:endParaRPr lang="en-US" dirty="0"/>
          </a:p>
        </p:txBody>
      </p:sp>
      <p:pic>
        <p:nvPicPr>
          <p:cNvPr id="271363" name="Picture 3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76600" y="2590800"/>
            <a:ext cx="2722422" cy="998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7" name="Rectangle 46"/>
          <p:cNvSpPr/>
          <p:nvPr/>
        </p:nvSpPr>
        <p:spPr>
          <a:xfrm>
            <a:off x="3505200" y="5322093"/>
            <a:ext cx="2667000" cy="83099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</a:rPr>
              <a:t>Wicca#</a:t>
            </a:r>
          </a:p>
        </p:txBody>
      </p:sp>
      <p:sp>
        <p:nvSpPr>
          <p:cNvPr id="48" name="Rectangle 47"/>
          <p:cNvSpPr/>
          <p:nvPr/>
        </p:nvSpPr>
        <p:spPr>
          <a:xfrm>
            <a:off x="3505200" y="5162490"/>
            <a:ext cx="148951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side</a:t>
            </a:r>
            <a:r>
              <a:rPr lang="en-US" sz="2000" b="1" dirty="0" err="1" smtClean="0">
                <a:ln w="1905"/>
                <a:solidFill>
                  <a:schemeClr val="accent3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Classes</a:t>
            </a:r>
            <a:endParaRPr lang="en-US" sz="2000" b="1" dirty="0">
              <a:ln w="1905"/>
              <a:solidFill>
                <a:schemeClr val="accent3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4392981" y="5924490"/>
            <a:ext cx="1604927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@Statement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glow rad="101600">
                  <a:schemeClr val="accent3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Microsoft Phoenix Team</a:t>
            </a:r>
          </a:p>
          <a:p>
            <a:r>
              <a:rPr lang="en-US" dirty="0" smtClean="0"/>
              <a:t>Wicca developers</a:t>
            </a:r>
          </a:p>
          <a:p>
            <a:pPr lvl="1"/>
            <a:r>
              <a:rPr lang="en-US" dirty="0" err="1" smtClean="0"/>
              <a:t>Boriana</a:t>
            </a:r>
            <a:r>
              <a:rPr lang="en-US" dirty="0" smtClean="0"/>
              <a:t> </a:t>
            </a:r>
            <a:r>
              <a:rPr lang="en-US" dirty="0" err="1" smtClean="0"/>
              <a:t>Ditcheva</a:t>
            </a:r>
            <a:endParaRPr lang="en-US" dirty="0" smtClean="0"/>
          </a:p>
          <a:p>
            <a:pPr lvl="1"/>
            <a:r>
              <a:rPr lang="en-US" dirty="0" smtClean="0"/>
              <a:t>Rajesh </a:t>
            </a:r>
            <a:r>
              <a:rPr lang="en-US" dirty="0" err="1" smtClean="0"/>
              <a:t>Ramakrishnan</a:t>
            </a:r>
            <a:endParaRPr lang="en-US" dirty="0" smtClean="0"/>
          </a:p>
          <a:p>
            <a:pPr lvl="1"/>
            <a:r>
              <a:rPr lang="en-US" dirty="0" smtClean="0"/>
              <a:t>Adam Vartanian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06F9A-4543-41A4-9BCA-BFDDC4CB11EA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AOSD 2007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8720" y="2209800"/>
            <a:ext cx="7498080" cy="1143000"/>
          </a:xfrm>
        </p:spPr>
        <p:txBody>
          <a:bodyPr/>
          <a:lstStyle/>
          <a:p>
            <a:pPr algn="ctr"/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06F9A-4543-41A4-9BCA-BFDDC4CB11EA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AOSD 2007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Phx.Morph architecture</a:t>
            </a:r>
          </a:p>
        </p:txBody>
      </p:sp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3852863" y="1371600"/>
            <a:ext cx="4886325" cy="2735263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99CCFF">
                  <a:gamma/>
                  <a:shade val="86275"/>
                  <a:invGamma/>
                </a:srgbClr>
              </a:gs>
            </a:gsLst>
            <a:lin ang="5400000" scaled="1"/>
          </a:gradFill>
          <a:ln w="9525">
            <a:solidFill>
              <a:srgbClr val="080808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sz="2400" b="1" i="1" dirty="0">
                <a:solidFill>
                  <a:srgbClr val="0000FF"/>
                </a:solidFill>
                <a:latin typeface="Arial" charset="0"/>
              </a:rPr>
              <a:t>Phx.Morph</a:t>
            </a:r>
            <a:endParaRPr lang="en-US" sz="2000" b="1" i="1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46084" name="Rectangle 4"/>
          <p:cNvSpPr>
            <a:spLocks noChangeArrowheads="1"/>
          </p:cNvSpPr>
          <p:nvPr/>
        </p:nvSpPr>
        <p:spPr bwMode="auto">
          <a:xfrm>
            <a:off x="4005263" y="1905000"/>
            <a:ext cx="4592637" cy="693738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99CCFF">
                  <a:gamma/>
                  <a:shade val="86275"/>
                  <a:invGamma/>
                </a:srgbClr>
              </a:gs>
            </a:gsLst>
            <a:lin ang="5400000" scaled="1"/>
          </a:gradFill>
          <a:ln w="9525">
            <a:solidFill>
              <a:srgbClr val="080808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80808"/>
                </a:solidFill>
                <a:latin typeface="Arial" charset="0"/>
              </a:rPr>
              <a:t>Editors</a:t>
            </a:r>
          </a:p>
          <a:p>
            <a:pPr algn="ctr"/>
            <a:r>
              <a:rPr lang="en-US" sz="1600" b="1" i="1">
                <a:solidFill>
                  <a:srgbClr val="080808"/>
                </a:solidFill>
                <a:latin typeface="Arial" charset="0"/>
              </a:rPr>
              <a:t>Open Classes, binary and breakpoint weaving</a:t>
            </a:r>
          </a:p>
        </p:txBody>
      </p:sp>
      <p:sp>
        <p:nvSpPr>
          <p:cNvPr id="46085" name="Rectangle 5"/>
          <p:cNvSpPr>
            <a:spLocks noChangeArrowheads="1"/>
          </p:cNvSpPr>
          <p:nvPr/>
        </p:nvSpPr>
        <p:spPr bwMode="auto">
          <a:xfrm>
            <a:off x="4005263" y="2689225"/>
            <a:ext cx="4592637" cy="611188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99CCFF">
                  <a:gamma/>
                  <a:shade val="86275"/>
                  <a:invGamma/>
                </a:srgbClr>
              </a:gs>
            </a:gsLst>
            <a:lin ang="5400000" scaled="1"/>
          </a:gradFill>
          <a:ln w="9525">
            <a:solidFill>
              <a:srgbClr val="080808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80808"/>
                </a:solidFill>
                <a:latin typeface="Arial" charset="0"/>
              </a:rPr>
              <a:t>Phoenix-specific AOP</a:t>
            </a:r>
          </a:p>
        </p:txBody>
      </p:sp>
      <p:sp>
        <p:nvSpPr>
          <p:cNvPr id="46086" name="Rectangle 6"/>
          <p:cNvSpPr>
            <a:spLocks noChangeArrowheads="1"/>
          </p:cNvSpPr>
          <p:nvPr/>
        </p:nvSpPr>
        <p:spPr bwMode="auto">
          <a:xfrm>
            <a:off x="4005263" y="3390900"/>
            <a:ext cx="4592637" cy="611188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99CCFF">
                  <a:gamma/>
                  <a:shade val="86275"/>
                  <a:invGamma/>
                </a:srgbClr>
              </a:gs>
            </a:gsLst>
            <a:lin ang="5400000" scaled="1"/>
          </a:gradFill>
          <a:ln w="9525">
            <a:solidFill>
              <a:srgbClr val="080808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80808"/>
                </a:solidFill>
                <a:latin typeface="Arial" charset="0"/>
              </a:rPr>
              <a:t>Attribute Handlers</a:t>
            </a:r>
            <a:endParaRPr lang="en-US" sz="1600" b="1" i="1">
              <a:solidFill>
                <a:srgbClr val="080808"/>
              </a:solidFill>
              <a:latin typeface="Arial" charset="0"/>
            </a:endParaRPr>
          </a:p>
        </p:txBody>
      </p:sp>
      <p:sp>
        <p:nvSpPr>
          <p:cNvPr id="46087" name="Rectangle 7"/>
          <p:cNvSpPr>
            <a:spLocks noChangeArrowheads="1"/>
          </p:cNvSpPr>
          <p:nvPr/>
        </p:nvSpPr>
        <p:spPr bwMode="auto">
          <a:xfrm>
            <a:off x="455613" y="4235450"/>
            <a:ext cx="5321300" cy="1854200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86275"/>
                  <a:invGamma/>
                </a:schemeClr>
              </a:gs>
            </a:gsLst>
            <a:lin ang="5400000" scaled="1"/>
          </a:gradFill>
          <a:ln w="9525">
            <a:solidFill>
              <a:srgbClr val="080808"/>
            </a:solidFill>
            <a:miter lim="800000"/>
            <a:headEnd/>
            <a:tailEnd/>
          </a:ln>
          <a:effectLst/>
        </p:spPr>
        <p:txBody>
          <a:bodyPr wrap="none" anchor="t" anchorCtr="0"/>
          <a:lstStyle/>
          <a:p>
            <a:pPr algn="ctr"/>
            <a:r>
              <a:rPr lang="en-US" sz="2800" b="1" dirty="0">
                <a:solidFill>
                  <a:srgbClr val="080808"/>
                </a:solidFill>
                <a:latin typeface="Arial" charset="0"/>
              </a:rPr>
              <a:t>Phoenix</a:t>
            </a:r>
            <a:endParaRPr lang="en-US" sz="2400" b="1" dirty="0">
              <a:solidFill>
                <a:srgbClr val="080808"/>
              </a:solidFill>
              <a:latin typeface="Arial" charset="0"/>
            </a:endParaRPr>
          </a:p>
        </p:txBody>
      </p:sp>
      <p:sp>
        <p:nvSpPr>
          <p:cNvPr id="46088" name="Rectangle 8"/>
          <p:cNvSpPr>
            <a:spLocks noChangeArrowheads="1"/>
          </p:cNvSpPr>
          <p:nvPr/>
        </p:nvSpPr>
        <p:spPr bwMode="auto">
          <a:xfrm>
            <a:off x="477838" y="1379538"/>
            <a:ext cx="1990725" cy="2719387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86275"/>
                  <a:invGamma/>
                </a:schemeClr>
              </a:gs>
            </a:gsLst>
            <a:lin ang="5400000" scaled="1"/>
          </a:gradFill>
          <a:ln w="9525">
            <a:solidFill>
              <a:srgbClr val="080808"/>
            </a:solidFill>
            <a:miter lim="800000"/>
            <a:headEnd/>
            <a:tailEnd/>
          </a:ln>
          <a:effectLst/>
        </p:spPr>
        <p:txBody>
          <a:bodyPr wrap="none" anchor="ctr" anchorCtr="1"/>
          <a:lstStyle/>
          <a:p>
            <a:pPr algn="ctr"/>
            <a:r>
              <a:rPr lang="en-US" sz="2400" b="1">
                <a:solidFill>
                  <a:srgbClr val="080808"/>
                </a:solidFill>
                <a:latin typeface="Arial" charset="0"/>
              </a:rPr>
              <a:t>PEREW</a:t>
            </a:r>
          </a:p>
          <a:p>
            <a:pPr algn="ctr"/>
            <a:r>
              <a:rPr lang="en-US" sz="2000" b="1" i="1">
                <a:solidFill>
                  <a:srgbClr val="080808"/>
                </a:solidFill>
                <a:latin typeface="Arial" charset="0"/>
              </a:rPr>
              <a:t>Assembly</a:t>
            </a:r>
          </a:p>
          <a:p>
            <a:pPr algn="ctr"/>
            <a:r>
              <a:rPr lang="en-US" sz="2000" b="1" i="1">
                <a:solidFill>
                  <a:srgbClr val="080808"/>
                </a:solidFill>
                <a:latin typeface="Arial" charset="0"/>
              </a:rPr>
              <a:t>Re-Writer</a:t>
            </a:r>
            <a:endParaRPr lang="en-US" b="1" i="1">
              <a:solidFill>
                <a:srgbClr val="080808"/>
              </a:solidFill>
              <a:latin typeface="Arial" charset="0"/>
            </a:endParaRPr>
          </a:p>
        </p:txBody>
      </p:sp>
      <p:sp>
        <p:nvSpPr>
          <p:cNvPr id="46089" name="Rectangle 9"/>
          <p:cNvSpPr>
            <a:spLocks noChangeArrowheads="1"/>
          </p:cNvSpPr>
          <p:nvPr/>
        </p:nvSpPr>
        <p:spPr bwMode="auto">
          <a:xfrm>
            <a:off x="5883275" y="4227513"/>
            <a:ext cx="2870200" cy="1862137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99CCFF">
                  <a:gamma/>
                  <a:shade val="86275"/>
                  <a:invGamma/>
                </a:srgbClr>
              </a:gs>
            </a:gsLst>
            <a:lin ang="5400000" scaled="1"/>
          </a:gradFill>
          <a:ln w="9525">
            <a:solidFill>
              <a:srgbClr val="080808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sz="2400" b="1" i="1">
                <a:solidFill>
                  <a:srgbClr val="0000FF"/>
                </a:solidFill>
                <a:latin typeface="Arial" charset="0"/>
              </a:rPr>
              <a:t>Phx.Aop</a:t>
            </a:r>
            <a:endParaRPr lang="en-US" sz="2000" b="1" i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46090" name="Rectangle 10"/>
          <p:cNvSpPr>
            <a:spLocks noChangeArrowheads="1"/>
          </p:cNvSpPr>
          <p:nvPr/>
        </p:nvSpPr>
        <p:spPr bwMode="auto">
          <a:xfrm>
            <a:off x="6045200" y="4710113"/>
            <a:ext cx="2582863" cy="585787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99CCFF">
                  <a:gamma/>
                  <a:shade val="86275"/>
                  <a:invGamma/>
                </a:srgbClr>
              </a:gs>
            </a:gsLst>
            <a:lin ang="5400000" scaled="1"/>
          </a:gradFill>
          <a:ln w="9525">
            <a:solidFill>
              <a:srgbClr val="080808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80808"/>
                </a:solidFill>
                <a:latin typeface="Arial" charset="0"/>
              </a:rPr>
              <a:t>AOP</a:t>
            </a:r>
          </a:p>
          <a:p>
            <a:pPr algn="ctr"/>
            <a:r>
              <a:rPr lang="en-US" sz="1400" b="1" i="1">
                <a:solidFill>
                  <a:srgbClr val="080808"/>
                </a:solidFill>
                <a:latin typeface="Arial" charset="0"/>
              </a:rPr>
              <a:t>Joinpoints, pointcuts, …</a:t>
            </a:r>
          </a:p>
        </p:txBody>
      </p:sp>
      <p:sp>
        <p:nvSpPr>
          <p:cNvPr id="46091" name="Rectangle 11"/>
          <p:cNvSpPr>
            <a:spLocks noChangeArrowheads="1"/>
          </p:cNvSpPr>
          <p:nvPr/>
        </p:nvSpPr>
        <p:spPr bwMode="auto">
          <a:xfrm>
            <a:off x="6045200" y="5375275"/>
            <a:ext cx="2582863" cy="611188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99CCFF">
                  <a:gamma/>
                  <a:shade val="86275"/>
                  <a:invGamma/>
                </a:srgbClr>
              </a:gs>
            </a:gsLst>
            <a:lin ang="5400000" scaled="1"/>
          </a:gradFill>
          <a:ln w="9525">
            <a:solidFill>
              <a:srgbClr val="080808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80808"/>
                </a:solidFill>
                <a:latin typeface="Arial" charset="0"/>
              </a:rPr>
              <a:t>Attributes</a:t>
            </a:r>
          </a:p>
          <a:p>
            <a:pPr algn="ctr"/>
            <a:r>
              <a:rPr lang="en-US" sz="1400" b="1" i="1">
                <a:solidFill>
                  <a:srgbClr val="080808"/>
                </a:solidFill>
                <a:latin typeface="Arial" charset="0"/>
              </a:rPr>
              <a:t>Custom AOP annotations</a:t>
            </a:r>
          </a:p>
        </p:txBody>
      </p:sp>
      <p:sp>
        <p:nvSpPr>
          <p:cNvPr id="46092" name="Rectangle 12"/>
          <p:cNvSpPr>
            <a:spLocks noChangeArrowheads="1"/>
          </p:cNvSpPr>
          <p:nvPr/>
        </p:nvSpPr>
        <p:spPr bwMode="auto">
          <a:xfrm>
            <a:off x="455613" y="6196013"/>
            <a:ext cx="8307387" cy="43338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rgbClr val="080808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080808"/>
                </a:solidFill>
                <a:latin typeface="Arial" charset="0"/>
              </a:rPr>
              <a:t>.NET</a:t>
            </a:r>
            <a:endParaRPr lang="en-US" sz="2400" b="1">
              <a:solidFill>
                <a:srgbClr val="080808"/>
              </a:solidFill>
              <a:latin typeface="Arial" charset="0"/>
            </a:endParaRPr>
          </a:p>
        </p:txBody>
      </p:sp>
      <p:sp>
        <p:nvSpPr>
          <p:cNvPr id="46093" name="Rectangle 13"/>
          <p:cNvSpPr>
            <a:spLocks noChangeArrowheads="1"/>
          </p:cNvSpPr>
          <p:nvPr/>
        </p:nvSpPr>
        <p:spPr bwMode="auto">
          <a:xfrm>
            <a:off x="2565400" y="1377950"/>
            <a:ext cx="1185863" cy="2724150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100000">
                <a:srgbClr val="99CCFF">
                  <a:gamma/>
                  <a:shade val="86275"/>
                  <a:invGamma/>
                </a:srgbClr>
              </a:gs>
            </a:gsLst>
            <a:lin ang="5400000" scaled="1"/>
          </a:gradFill>
          <a:ln w="9525">
            <a:solidFill>
              <a:srgbClr val="080808"/>
            </a:solidFill>
            <a:miter lim="800000"/>
            <a:headEnd/>
            <a:tailEnd/>
          </a:ln>
          <a:effectLst/>
        </p:spPr>
        <p:txBody>
          <a:bodyPr wrap="none" anchor="ctr" anchorCtr="1"/>
          <a:lstStyle/>
          <a:p>
            <a:pPr algn="ctr"/>
            <a:r>
              <a:rPr lang="en-US" sz="2400" b="1" i="1">
                <a:solidFill>
                  <a:srgbClr val="0000FF"/>
                </a:solidFill>
                <a:latin typeface="Arial" charset="0"/>
              </a:rPr>
              <a:t>Morph</a:t>
            </a:r>
          </a:p>
          <a:p>
            <a:pPr algn="ctr"/>
            <a:r>
              <a:rPr lang="en-US" sz="2400" b="1" i="1">
                <a:solidFill>
                  <a:srgbClr val="0000FF"/>
                </a:solidFill>
                <a:latin typeface="Arial" charset="0"/>
              </a:rPr>
              <a:t>Plugin</a:t>
            </a:r>
            <a:endParaRPr lang="en-US" sz="2000" b="1" i="1">
              <a:solidFill>
                <a:srgbClr val="0000FF"/>
              </a:solidFill>
              <a:latin typeface="Arial" charset="0"/>
            </a:endParaRPr>
          </a:p>
        </p:txBody>
      </p:sp>
      <p:pic>
        <p:nvPicPr>
          <p:cNvPr id="14" name="Picture 6" descr="Official-phx-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4800600"/>
            <a:ext cx="1219200" cy="1219200"/>
          </a:xfrm>
          <a:prstGeom prst="rect">
            <a:avLst/>
          </a:prstGeom>
          <a:noFill/>
        </p:spPr>
      </p:pic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06F9A-4543-41A4-9BCA-BFDDC4CB11EA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AOSD 2007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38" name="Object 6"/>
          <p:cNvGraphicFramePr>
            <a:graphicFrameLocks noChangeAspect="1"/>
          </p:cNvGraphicFramePr>
          <p:nvPr/>
        </p:nvGraphicFramePr>
        <p:xfrm>
          <a:off x="457200" y="1154113"/>
          <a:ext cx="8229600" cy="5475287"/>
        </p:xfrm>
        <a:graphic>
          <a:graphicData uri="http://schemas.openxmlformats.org/presentationml/2006/ole">
            <p:oleObj spid="_x0000_s312322" name="Visio" r:id="rId4" imgW="6157570" imgH="4096817" progId="">
              <p:embed/>
            </p:oleObj>
          </a:graphicData>
        </a:graphic>
      </p:graphicFrame>
      <p:sp>
        <p:nvSpPr>
          <p:cNvPr id="5" name="Rectangle 10"/>
          <p:cNvSpPr txBox="1">
            <a:spLocks noChangeArrowheads="1"/>
          </p:cNvSpPr>
          <p:nvPr/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Wicca architecture</a:t>
            </a:r>
            <a:endParaRPr kumimoji="0" lang="en-US" sz="43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06F9A-4543-41A4-9BCA-BFDDC4CB11EA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AOSD 2007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866" name="Object 2"/>
          <p:cNvGraphicFramePr>
            <a:graphicFrameLocks noChangeAspect="1"/>
          </p:cNvGraphicFramePr>
          <p:nvPr/>
        </p:nvGraphicFramePr>
        <p:xfrm>
          <a:off x="457200" y="1154113"/>
          <a:ext cx="8229600" cy="5475287"/>
        </p:xfrm>
        <a:graphic>
          <a:graphicData uri="http://schemas.openxmlformats.org/presentationml/2006/ole">
            <p:oleObj spid="_x0000_s313346" name="Visio" r:id="rId4" imgW="6157570" imgH="4096817" progId="">
              <p:embed/>
            </p:oleObj>
          </a:graphicData>
        </a:graphic>
      </p:graphicFrame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2362200" y="3130550"/>
            <a:ext cx="1295400" cy="1066800"/>
          </a:xfrm>
          <a:prstGeom prst="rect">
            <a:avLst/>
          </a:prstGeom>
          <a:gradFill rotWithShape="1">
            <a:gsLst>
              <a:gs pos="0">
                <a:srgbClr val="5E9EFF">
                  <a:alpha val="80000"/>
                </a:srgbClr>
              </a:gs>
              <a:gs pos="39999">
                <a:srgbClr val="85C2FF">
                  <a:alpha val="80000"/>
                </a:srgbClr>
              </a:gs>
              <a:gs pos="70000">
                <a:srgbClr val="C4D6EB">
                  <a:alpha val="80000"/>
                </a:srgbClr>
              </a:gs>
              <a:gs pos="100000">
                <a:srgbClr val="FFEBFA">
                  <a:alpha val="80000"/>
                </a:srgbClr>
              </a:gs>
            </a:gsLst>
            <a:lin ang="5400000" scaled="0"/>
          </a:gradFill>
          <a:ln w="9525">
            <a:solidFill>
              <a:srgbClr val="080808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dirty="0">
                <a:solidFill>
                  <a:srgbClr val="080808"/>
                </a:solidFill>
                <a:latin typeface="Arial" charset="0"/>
              </a:rPr>
              <a:t>Phx.Morph</a:t>
            </a:r>
            <a:endParaRPr lang="en-US" sz="1600" b="1" dirty="0">
              <a:solidFill>
                <a:srgbClr val="080808"/>
              </a:solidFill>
              <a:latin typeface="Arial" charset="0"/>
            </a:endParaRPr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2362200" y="4267200"/>
            <a:ext cx="1295400" cy="539750"/>
          </a:xfrm>
          <a:prstGeom prst="rect">
            <a:avLst/>
          </a:prstGeom>
          <a:gradFill rotWithShape="1">
            <a:gsLst>
              <a:gs pos="0">
                <a:srgbClr val="5E9EFF">
                  <a:alpha val="80000"/>
                </a:srgbClr>
              </a:gs>
              <a:gs pos="39999">
                <a:srgbClr val="85C2FF">
                  <a:alpha val="80000"/>
                </a:srgbClr>
              </a:gs>
              <a:gs pos="70000">
                <a:srgbClr val="C4D6EB">
                  <a:alpha val="80000"/>
                </a:srgbClr>
              </a:gs>
              <a:gs pos="100000">
                <a:srgbClr val="FFEBFA">
                  <a:alpha val="80000"/>
                </a:srgbClr>
              </a:gs>
            </a:gsLst>
            <a:lin ang="5400000" scaled="0"/>
          </a:gradFill>
          <a:ln w="9525">
            <a:solidFill>
              <a:srgbClr val="080808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b="1" dirty="0" smtClean="0">
                <a:solidFill>
                  <a:srgbClr val="080808"/>
                </a:solidFill>
                <a:latin typeface="Arial" charset="0"/>
              </a:rPr>
              <a:t>Wicca #</a:t>
            </a:r>
          </a:p>
          <a:p>
            <a:pPr algn="ctr"/>
            <a:r>
              <a:rPr lang="en-US" sz="1600" b="1" dirty="0" smtClean="0">
                <a:solidFill>
                  <a:srgbClr val="080808"/>
                </a:solidFill>
                <a:latin typeface="Arial" charset="0"/>
              </a:rPr>
              <a:t>Compiler</a:t>
            </a:r>
            <a:endParaRPr lang="en-US" sz="1400" b="1" dirty="0">
              <a:solidFill>
                <a:srgbClr val="080808"/>
              </a:solidFill>
              <a:latin typeface="Arial" charset="0"/>
            </a:endParaRPr>
          </a:p>
        </p:txBody>
      </p:sp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838200" y="3587750"/>
            <a:ext cx="1219200" cy="1219200"/>
          </a:xfrm>
          <a:prstGeom prst="rect">
            <a:avLst/>
          </a:prstGeom>
          <a:gradFill rotWithShape="1">
            <a:gsLst>
              <a:gs pos="0">
                <a:srgbClr val="5E9EFF">
                  <a:alpha val="80000"/>
                </a:srgbClr>
              </a:gs>
              <a:gs pos="39999">
                <a:srgbClr val="85C2FF">
                  <a:alpha val="80000"/>
                </a:srgbClr>
              </a:gs>
              <a:gs pos="70000">
                <a:srgbClr val="C4D6EB">
                  <a:alpha val="80000"/>
                </a:srgbClr>
              </a:gs>
              <a:gs pos="100000">
                <a:srgbClr val="FFEBFA">
                  <a:alpha val="80000"/>
                </a:srgbClr>
              </a:gs>
            </a:gsLst>
            <a:lin ang="5400000" scaled="0"/>
          </a:gradFill>
          <a:ln w="9525">
            <a:solidFill>
              <a:srgbClr val="080808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b="1" dirty="0" smtClean="0">
                <a:solidFill>
                  <a:srgbClr val="080808"/>
                </a:solidFill>
                <a:latin typeface="Arial" charset="0"/>
              </a:rPr>
              <a:t>Wicca#</a:t>
            </a:r>
          </a:p>
          <a:p>
            <a:pPr algn="ctr"/>
            <a:r>
              <a:rPr lang="en-US" sz="2000" b="1" dirty="0" smtClean="0">
                <a:solidFill>
                  <a:srgbClr val="080808"/>
                </a:solidFill>
                <a:latin typeface="Arial" charset="0"/>
              </a:rPr>
              <a:t>Compiler</a:t>
            </a:r>
            <a:endParaRPr lang="en-US" b="1" dirty="0">
              <a:solidFill>
                <a:srgbClr val="080808"/>
              </a:solidFill>
              <a:latin typeface="Arial" charset="0"/>
            </a:endParaRPr>
          </a:p>
        </p:txBody>
      </p:sp>
      <p:sp>
        <p:nvSpPr>
          <p:cNvPr id="7" name="Rectangle 10"/>
          <p:cNvSpPr txBox="1">
            <a:spLocks noChangeArrowheads="1"/>
          </p:cNvSpPr>
          <p:nvPr/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Wicca architecture</a:t>
            </a:r>
            <a:endParaRPr kumimoji="0" lang="en-US" sz="43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06F9A-4543-41A4-9BCA-BFDDC4CB11EA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AOSD 2007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80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990600" y="1973255"/>
            <a:ext cx="4419600" cy="2057400"/>
          </a:xfrm>
          <a:noFill/>
          <a:ln/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public </a:t>
            </a:r>
            <a:r>
              <a:rPr lang="en-US" sz="2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OnDraw</a:t>
            </a:r>
            <a:r>
              <a:rPr lang="en-US" sz="2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() {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	//[Note("Creating a line")]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	line = new Line();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06F9A-4543-41A4-9BCA-BFDDC4CB11EA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AOSD 2007</a:t>
            </a:r>
            <a:endParaRPr lang="en-US" dirty="0"/>
          </a:p>
        </p:txBody>
      </p:sp>
      <p:sp>
        <p:nvSpPr>
          <p:cNvPr id="7" name="Rectangle 10"/>
          <p:cNvSpPr txBox="1">
            <a:spLocks noChangeArrowheads="1"/>
          </p:cNvSpPr>
          <p:nvPr/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/>
        </p:spPr>
        <p:txBody>
          <a:bodyPr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Legalizing statement annotations</a:t>
            </a:r>
            <a:endParaRPr kumimoji="0" lang="en-US" sz="43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80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990600" y="1973255"/>
            <a:ext cx="4419600" cy="2057400"/>
          </a:xfrm>
          <a:noFill/>
          <a:ln/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public </a:t>
            </a:r>
            <a:r>
              <a:rPr lang="en-US" sz="2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OnDraw</a:t>
            </a:r>
            <a:r>
              <a:rPr lang="en-US" sz="2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() {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	//[Note("Creating a line")]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	line = new Line();</a:t>
            </a:r>
          </a:p>
        </p:txBody>
      </p:sp>
      <p:sp>
        <p:nvSpPr>
          <p:cNvPr id="32781" name="Rectangle 13"/>
          <p:cNvSpPr>
            <a:spLocks noChangeArrowheads="1"/>
          </p:cNvSpPr>
          <p:nvPr/>
        </p:nvSpPr>
        <p:spPr bwMode="auto">
          <a:xfrm>
            <a:off x="3505200" y="4343400"/>
            <a:ext cx="5638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r>
              <a:rPr lang="en-US" sz="2000" b="1" dirty="0">
                <a:ln w="1905"/>
                <a:gradFill>
                  <a:gsLst>
                    <a:gs pos="0">
                      <a:schemeClr val="accent3">
                        <a:lumMod val="50000"/>
                      </a:schemeClr>
                    </a:gs>
                    <a:gs pos="78000">
                      <a:schemeClr val="accent3"/>
                    </a:gs>
                    <a:gs pos="78000">
                      <a:schemeClr val="accent3">
                        <a:lumMod val="20000"/>
                        <a:lumOff val="80000"/>
                      </a:schemeClr>
                    </a:gs>
                  </a:gsLst>
                  <a:lin ang="5400000" scaled="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[Statement(9, "Note", "Creating a line")]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r>
              <a:rPr lang="en-US" sz="2000" b="1" dirty="0">
                <a:ln w="1905"/>
                <a:gradFill>
                  <a:gsLst>
                    <a:gs pos="0">
                      <a:schemeClr val="accent3">
                        <a:lumMod val="50000"/>
                      </a:schemeClr>
                    </a:gs>
                    <a:gs pos="78000">
                      <a:schemeClr val="accent3"/>
                    </a:gs>
                    <a:gs pos="78000">
                      <a:schemeClr val="accent3">
                        <a:lumMod val="20000"/>
                        <a:lumOff val="80000"/>
                      </a:schemeClr>
                    </a:gs>
                  </a:gsLst>
                  <a:lin ang="5400000" scaled="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public </a:t>
            </a:r>
            <a:r>
              <a:rPr lang="en-US" sz="2000" b="1" dirty="0" err="1" smtClean="0">
                <a:ln w="1905"/>
                <a:gradFill>
                  <a:gsLst>
                    <a:gs pos="0">
                      <a:schemeClr val="accent3">
                        <a:lumMod val="50000"/>
                      </a:schemeClr>
                    </a:gs>
                    <a:gs pos="78000">
                      <a:schemeClr val="accent3"/>
                    </a:gs>
                    <a:gs pos="78000">
                      <a:schemeClr val="accent3">
                        <a:lumMod val="20000"/>
                        <a:lumOff val="80000"/>
                      </a:schemeClr>
                    </a:gs>
                  </a:gsLst>
                  <a:lin ang="5400000" scaled="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OnDraw</a:t>
            </a:r>
            <a:r>
              <a:rPr lang="en-US" sz="2000" b="1" dirty="0">
                <a:ln w="1905"/>
                <a:gradFill>
                  <a:gsLst>
                    <a:gs pos="0">
                      <a:schemeClr val="accent3">
                        <a:lumMod val="50000"/>
                      </a:schemeClr>
                    </a:gs>
                    <a:gs pos="78000">
                      <a:schemeClr val="accent3"/>
                    </a:gs>
                    <a:gs pos="78000">
                      <a:schemeClr val="accent3">
                        <a:lumMod val="20000"/>
                        <a:lumOff val="80000"/>
                      </a:schemeClr>
                    </a:gs>
                  </a:gsLst>
                  <a:lin ang="5400000" scaled="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() {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r>
              <a:rPr lang="en-US" sz="2000" b="1" dirty="0">
                <a:ln w="1905"/>
                <a:gradFill>
                  <a:gsLst>
                    <a:gs pos="0">
                      <a:schemeClr val="accent3">
                        <a:lumMod val="50000"/>
                      </a:schemeClr>
                    </a:gs>
                    <a:gs pos="78000">
                      <a:schemeClr val="accent3"/>
                    </a:gs>
                    <a:gs pos="78000">
                      <a:schemeClr val="accent3">
                        <a:lumMod val="20000"/>
                        <a:lumOff val="80000"/>
                      </a:schemeClr>
                    </a:gs>
                  </a:gsLst>
                  <a:lin ang="5400000" scaled="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	line = new Line();</a:t>
            </a:r>
          </a:p>
        </p:txBody>
      </p:sp>
      <p:sp>
        <p:nvSpPr>
          <p:cNvPr id="16" name="Rectangle 10"/>
          <p:cNvSpPr txBox="1">
            <a:spLocks noChangeArrowheads="1"/>
          </p:cNvSpPr>
          <p:nvPr/>
        </p:nvSpPr>
        <p:spPr>
          <a:xfrm>
            <a:off x="1435608" y="274638"/>
            <a:ext cx="7498080" cy="1143000"/>
          </a:xfrm>
          <a:prstGeom prst="rect">
            <a:avLst/>
          </a:prstGeom>
          <a:noFill/>
          <a:ln/>
        </p:spPr>
        <p:txBody>
          <a:bodyPr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Legalizing statement annotations</a:t>
            </a:r>
            <a:endParaRPr kumimoji="0" lang="en-US" sz="43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" name="Right Arrow 16"/>
          <p:cNvSpPr/>
          <p:nvPr/>
        </p:nvSpPr>
        <p:spPr>
          <a:xfrm rot="3810168">
            <a:off x="3645054" y="3275223"/>
            <a:ext cx="1660637" cy="584400"/>
          </a:xfrm>
          <a:prstGeom prst="rightArrow">
            <a:avLst>
              <a:gd name="adj1" fmla="val 50000"/>
              <a:gd name="adj2" fmla="val 64761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title"/>
          </p:nvPr>
        </p:nvSpPr>
        <p:spPr>
          <a:xfrm>
            <a:off x="4495800" y="2895600"/>
            <a:ext cx="2667000" cy="609600"/>
          </a:xfrm>
          <a:noFill/>
          <a:ln/>
        </p:spPr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en-US" sz="3200" b="1" dirty="0">
                <a:ln/>
                <a:solidFill>
                  <a:schemeClr val="accent3"/>
                </a:solidFill>
                <a:effectLst/>
              </a:rPr>
              <a:t>Legalize</a:t>
            </a:r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06F9A-4543-41A4-9BCA-BFDDC4CB11EA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AOSD 2007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Wicca supports multiple weaving strategies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3998" y="1219200"/>
          <a:ext cx="6400802" cy="5029200"/>
        </p:xfrm>
        <a:graphic>
          <a:graphicData uri="http://schemas.openxmlformats.org/drawingml/2006/table">
            <a:tbl>
              <a:tblPr firstRow="1" firstCol="1">
                <a:tableStyleId>{00A15C55-8517-42AA-B614-E9B94910E393}</a:tableStyleId>
              </a:tblPr>
              <a:tblGrid>
                <a:gridCol w="659289"/>
                <a:gridCol w="2294928"/>
                <a:gridCol w="1514408"/>
                <a:gridCol w="1932177"/>
              </a:tblGrid>
              <a:tr h="596348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1" cap="none" spc="0" dirty="0" smtClean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Invasive</a:t>
                      </a:r>
                      <a:endParaRPr lang="en-US" sz="2400" b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1" cap="none" spc="0" dirty="0" smtClean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Noninvasive</a:t>
                      </a:r>
                      <a:endParaRPr lang="en-US" sz="2400" b="1" i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073426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anchor="ctr">
                    <a:lnT w="381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anchor="ctr">
                    <a:lnT w="381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cap="none" spc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Byte</a:t>
                      </a:r>
                      <a:r>
                        <a:rPr lang="en-US" sz="2400" b="0" cap="none" spc="0" baseline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code</a:t>
                      </a:r>
                      <a:endParaRPr lang="en-US" sz="2400" b="0" cap="none" spc="0" dirty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rgbClr val="FFFFFF"/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cap="none" spc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Breakpoint</a:t>
                      </a:r>
                      <a:endParaRPr lang="en-US" sz="2400" b="0" cap="none" spc="0" dirty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rgbClr val="FFFFFF"/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/>
                    </a:solidFill>
                  </a:tcPr>
                </a:tc>
              </a:tr>
              <a:tr h="1212574">
                <a:tc>
                  <a:txBody>
                    <a:bodyPr/>
                    <a:lstStyle/>
                    <a:p>
                      <a:pPr algn="ctr"/>
                      <a:r>
                        <a:rPr lang="en-US" sz="2400" b="1" i="1" cap="none" spc="0" dirty="0" smtClean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Static</a:t>
                      </a:r>
                      <a:endParaRPr lang="en-US" sz="2400" b="1" i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</a:txBody>
                  <a:tcPr vert="vert27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0" cap="none" spc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Compile</a:t>
                      </a:r>
                      <a:r>
                        <a:rPr lang="en-US" sz="2400" b="0" cap="none" spc="0" baseline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time</a:t>
                      </a:r>
                      <a:endParaRPr lang="en-US" sz="2400" b="0" cap="none" spc="0" dirty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rgbClr val="FFFFFF"/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</a:txBody>
                  <a:tcPr marR="18288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0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rgbClr val="00B050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sym typeface="Wingdings"/>
                        </a:rPr>
                        <a:t></a:t>
                      </a:r>
                      <a:endParaRPr lang="en-US" sz="5400" b="0" dirty="0">
                        <a:solidFill>
                          <a:srgbClr val="00B050"/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cap="none" spc="0" dirty="0" smtClean="0">
                          <a:ln w="17780" cmpd="sng">
                            <a:solidFill>
                              <a:srgbClr val="FFFFFF"/>
                            </a:solidFill>
                            <a:prstDash val="solid"/>
                            <a:miter lim="800000"/>
                          </a:ln>
                          <a:gradFill rotWithShape="1">
                            <a:gsLst>
                              <a:gs pos="0">
                                <a:srgbClr val="000000">
                                  <a:tint val="92000"/>
                                  <a:shade val="100000"/>
                                  <a:satMod val="150000"/>
                                </a:srgbClr>
                              </a:gs>
                              <a:gs pos="49000">
                                <a:srgbClr val="000000">
                                  <a:tint val="89000"/>
                                  <a:shade val="90000"/>
                                  <a:satMod val="150000"/>
                                </a:srgbClr>
                              </a:gs>
                              <a:gs pos="50000">
                                <a:srgbClr val="000000">
                                  <a:tint val="100000"/>
                                  <a:shade val="75000"/>
                                  <a:satMod val="150000"/>
                                </a:srgbClr>
                              </a:gs>
                              <a:gs pos="95000">
                                <a:srgbClr val="000000">
                                  <a:shade val="47000"/>
                                  <a:satMod val="150000"/>
                                </a:srgbClr>
                              </a:gs>
                              <a:gs pos="100000">
                                <a:srgbClr val="000000">
                                  <a:shade val="39000"/>
                                  <a:satMod val="150000"/>
                                </a:srgbClr>
                              </a:gs>
                            </a:gsLst>
                            <a:lin ang="5400000"/>
                          </a:gradFill>
                          <a:effectLst>
                            <a:outerShdw blurRad="50800" algn="tl" rotWithShape="0">
                              <a:srgbClr val="000000"/>
                            </a:outerShdw>
                          </a:effectLst>
                        </a:rPr>
                        <a:t>NA</a:t>
                      </a:r>
                      <a:endParaRPr lang="en-US" sz="2800" b="1" cap="none" spc="0" dirty="0">
                        <a:ln w="17780" cmpd="sng">
                          <a:solidFill>
                            <a:srgbClr val="FFFFFF"/>
                          </a:solidFill>
                          <a:prstDash val="solid"/>
                          <a:miter lim="800000"/>
                        </a:ln>
                        <a:gradFill rotWithShape="1">
                          <a:gsLst>
                            <a:gs pos="0">
                              <a:srgbClr val="000000">
                                <a:tint val="92000"/>
                                <a:shade val="100000"/>
                                <a:satMod val="150000"/>
                              </a:srgbClr>
                            </a:gs>
                            <a:gs pos="49000">
                              <a:srgbClr val="000000">
                                <a:tint val="89000"/>
                                <a:shade val="90000"/>
                                <a:satMod val="150000"/>
                              </a:srgbClr>
                            </a:gs>
                            <a:gs pos="50000">
                              <a:srgbClr val="000000">
                                <a:tint val="100000"/>
                                <a:shade val="75000"/>
                                <a:satMod val="150000"/>
                              </a:srgbClr>
                            </a:gs>
                            <a:gs pos="95000">
                              <a:srgbClr val="000000">
                                <a:shade val="47000"/>
                                <a:satMod val="150000"/>
                              </a:srgbClr>
                            </a:gs>
                            <a:gs pos="100000">
                              <a:srgbClr val="000000">
                                <a:shade val="39000"/>
                                <a:satMod val="15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algn="tl" rotWithShape="0">
                            <a:srgbClr val="000000"/>
                          </a:outerShdw>
                        </a:effectLst>
                      </a:endParaRPr>
                    </a:p>
                  </a:txBody>
                  <a:tcPr marL="0" marR="0" marT="91440" marB="0" anchor="ctr"/>
                </a:tc>
              </a:tr>
              <a:tr h="1073426"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b="1" i="1" cap="none" spc="0" dirty="0" smtClean="0">
                          <a:ln w="1905"/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</a:rPr>
                        <a:t>Dynamic</a:t>
                      </a:r>
                      <a:endParaRPr lang="en-US" sz="2400" b="1" i="1" cap="none" spc="0" dirty="0">
                        <a:ln w="1905"/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</a:txBody>
                  <a:tcPr vert="vert27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0" cap="none" spc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Load time</a:t>
                      </a:r>
                      <a:endParaRPr lang="en-US" sz="2400" b="0" cap="none" spc="0" dirty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rgbClr val="FFFFFF"/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</a:txBody>
                  <a:tcPr marR="18288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5400" b="0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rgbClr val="00B050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sym typeface="Wingdings"/>
                        </a:rPr>
                        <a:t></a:t>
                      </a:r>
                      <a:endParaRPr lang="en-US" sz="5400" b="0" dirty="0" smtClean="0">
                        <a:solidFill>
                          <a:srgbClr val="00B050"/>
                        </a:solidFill>
                        <a:effectLst>
                          <a:outerShdw blurRad="75057" dir="5400000" sy="-20000" rotWithShape="0">
                            <a:prstClr val="black">
                              <a:alpha val="25000"/>
                            </a:prstClr>
                          </a:outerShdw>
                          <a:reflection blurRad="12700" stA="28000" endPos="45000" dist="1000" dir="5400000" sy="-100000" algn="bl" rotWithShape="0"/>
                        </a:effectLst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0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rgbClr val="00B050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sym typeface="Wingdings"/>
                        </a:rPr>
                        <a:t></a:t>
                      </a:r>
                      <a:endParaRPr lang="en-US" sz="5400" b="0" dirty="0">
                        <a:solidFill>
                          <a:srgbClr val="00B050"/>
                        </a:solidFill>
                        <a:effectLst>
                          <a:outerShdw blurRad="75057" dir="5400000" sy="-20000" rotWithShape="0">
                            <a:prstClr val="black">
                              <a:alpha val="25000"/>
                            </a:prstClr>
                          </a:outerShdw>
                          <a:reflection blurRad="12700" stA="28000" endPos="45000" dist="1000" dir="5400000" sy="-100000" algn="bl" rotWithShape="0"/>
                        </a:effectLst>
                      </a:endParaRPr>
                    </a:p>
                  </a:txBody>
                  <a:tcPr marL="0" marR="0" marT="0" marB="0" anchor="ctr"/>
                </a:tc>
              </a:tr>
              <a:tr h="1073426">
                <a:tc vMerge="1">
                  <a:txBody>
                    <a:bodyPr/>
                    <a:lstStyle/>
                    <a:p>
                      <a:endParaRPr lang="en-US" sz="2400" b="0" cap="none" spc="0" dirty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rgbClr val="FFFFFF"/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0" cap="none" spc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solidFill>
                            <a:srgbClr val="FFFFFF"/>
                          </a:solidFill>
                          <a:effectLst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Runtime</a:t>
                      </a:r>
                      <a:endParaRPr lang="en-US" sz="2400" b="0" cap="none" spc="0" dirty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solidFill>
                          <a:srgbClr val="FFFFFF"/>
                        </a:solidFill>
                        <a:effectLst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</a:txBody>
                  <a:tcPr marR="18288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5400" b="0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rgbClr val="00B050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sym typeface="Wingdings"/>
                        </a:rPr>
                        <a:t></a:t>
                      </a:r>
                      <a:endParaRPr lang="en-US" sz="5400" b="0" dirty="0" smtClean="0">
                        <a:solidFill>
                          <a:srgbClr val="00B050"/>
                        </a:solidFill>
                        <a:effectLst>
                          <a:outerShdw blurRad="75057" dir="5400000" sy="-20000" rotWithShape="0">
                            <a:prstClr val="black">
                              <a:alpha val="25000"/>
                            </a:prstClr>
                          </a:outerShdw>
                          <a:reflection blurRad="12700" stA="28000" endPos="45000" dist="1000" dir="5400000" sy="-100000" algn="bl" rotWithShape="0"/>
                        </a:effectLst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5400" b="0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rgbClr val="00B050"/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  <a:sym typeface="Wingdings"/>
                        </a:rPr>
                        <a:t></a:t>
                      </a:r>
                      <a:endParaRPr lang="en-US" sz="5400" b="0" dirty="0" smtClean="0">
                        <a:solidFill>
                          <a:srgbClr val="00B050"/>
                        </a:solidFill>
                        <a:effectLst>
                          <a:outerShdw blurRad="75057" dir="5400000" sy="-20000" rotWithShape="0">
                            <a:prstClr val="black">
                              <a:alpha val="25000"/>
                            </a:prstClr>
                          </a:outerShdw>
                          <a:reflection blurRad="12700" stA="28000" endPos="45000" dist="1000" dir="5400000" sy="-100000" algn="bl" rotWithShape="0"/>
                        </a:effectLst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06F9A-4543-41A4-9BCA-BFDDC4CB11EA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AOSD 2007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0" name="Rectangle 10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>
            <a:normAutofit/>
          </a:bodyPr>
          <a:lstStyle/>
          <a:p>
            <a:r>
              <a:rPr lang="en-US" dirty="0" smtClean="0"/>
              <a:t>Wicca transformation pipeline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06F9A-4543-41A4-9BCA-BFDDC4CB11EA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AOSD 2007</a:t>
            </a:r>
            <a:endParaRPr lang="en-US" dirty="0"/>
          </a:p>
        </p:txBody>
      </p:sp>
      <p:sp>
        <p:nvSpPr>
          <p:cNvPr id="8" name="AutoShape 4"/>
          <p:cNvSpPr>
            <a:spLocks noChangeArrowheads="1"/>
          </p:cNvSpPr>
          <p:nvPr/>
        </p:nvSpPr>
        <p:spPr bwMode="auto">
          <a:xfrm>
            <a:off x="1328738" y="3454400"/>
            <a:ext cx="442912" cy="342900"/>
          </a:xfrm>
          <a:prstGeom prst="rightArrow">
            <a:avLst>
              <a:gd name="adj1" fmla="val 50000"/>
              <a:gd name="adj2" fmla="val 32292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1830388" y="3346450"/>
            <a:ext cx="1265237" cy="5715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2000" b="1">
                <a:solidFill>
                  <a:srgbClr val="080808"/>
                </a:solidFill>
              </a:rPr>
              <a:t>Compiler</a:t>
            </a:r>
            <a:endParaRPr lang="en-US" sz="1800" b="1">
              <a:solidFill>
                <a:srgbClr val="080808"/>
              </a:solidFill>
            </a:endParaRPr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5437188" y="3238500"/>
            <a:ext cx="1517650" cy="7239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2000" b="1" dirty="0" smtClean="0">
                <a:solidFill>
                  <a:srgbClr val="080808"/>
                </a:solidFill>
              </a:rPr>
              <a:t>Post-Link</a:t>
            </a:r>
          </a:p>
          <a:p>
            <a:pPr algn="ctr"/>
            <a:r>
              <a:rPr lang="en-US" sz="2000" b="1" dirty="0" smtClean="0">
                <a:solidFill>
                  <a:srgbClr val="080808"/>
                </a:solidFill>
              </a:rPr>
              <a:t>Weaver</a:t>
            </a:r>
            <a:endParaRPr lang="en-US" sz="1800" b="1" dirty="0">
              <a:solidFill>
                <a:srgbClr val="080808"/>
              </a:solidFill>
            </a:endParaRP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7543800" y="2286000"/>
            <a:ext cx="1265237" cy="6858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2000" b="1" dirty="0" smtClean="0">
                <a:solidFill>
                  <a:srgbClr val="080808"/>
                </a:solidFill>
              </a:rPr>
              <a:t>Deltas</a:t>
            </a:r>
            <a:endParaRPr lang="en-US" sz="1800" b="1" dirty="0">
              <a:solidFill>
                <a:srgbClr val="080808"/>
              </a:solidFill>
            </a:endParaRPr>
          </a:p>
        </p:txBody>
      </p:sp>
      <p:sp>
        <p:nvSpPr>
          <p:cNvPr id="12" name="AutoShape 8"/>
          <p:cNvSpPr>
            <a:spLocks noChangeArrowheads="1"/>
          </p:cNvSpPr>
          <p:nvPr/>
        </p:nvSpPr>
        <p:spPr bwMode="auto">
          <a:xfrm>
            <a:off x="3144838" y="3454400"/>
            <a:ext cx="442912" cy="342900"/>
          </a:xfrm>
          <a:prstGeom prst="rightArrow">
            <a:avLst>
              <a:gd name="adj1" fmla="val 50000"/>
              <a:gd name="adj2" fmla="val 32292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5434013" y="1925638"/>
            <a:ext cx="1328737" cy="5715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endParaRPr lang="en-US" sz="1800" b="1">
              <a:solidFill>
                <a:srgbClr val="080808"/>
              </a:solidFill>
            </a:endParaRPr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5553075" y="2044700"/>
            <a:ext cx="1328738" cy="5715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1800" b="1">
                <a:solidFill>
                  <a:srgbClr val="080808"/>
                </a:solidFill>
              </a:rPr>
              <a:t>Aspect</a:t>
            </a:r>
          </a:p>
          <a:p>
            <a:pPr algn="ctr"/>
            <a:r>
              <a:rPr lang="en-US" sz="1800" b="1">
                <a:solidFill>
                  <a:srgbClr val="080808"/>
                </a:solidFill>
              </a:rPr>
              <a:t>Assemblies</a:t>
            </a:r>
            <a:endParaRPr lang="en-US" b="1">
              <a:solidFill>
                <a:srgbClr val="080808"/>
              </a:solidFill>
            </a:endParaRPr>
          </a:p>
        </p:txBody>
      </p:sp>
      <p:sp>
        <p:nvSpPr>
          <p:cNvPr id="15" name="AutoShape 13"/>
          <p:cNvSpPr>
            <a:spLocks noChangeArrowheads="1"/>
          </p:cNvSpPr>
          <p:nvPr/>
        </p:nvSpPr>
        <p:spPr bwMode="auto">
          <a:xfrm rot="5400000">
            <a:off x="6018213" y="2755900"/>
            <a:ext cx="400050" cy="381000"/>
          </a:xfrm>
          <a:prstGeom prst="rightArrow">
            <a:avLst>
              <a:gd name="adj1" fmla="val 50000"/>
              <a:gd name="adj2" fmla="val 2625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16" name="Rectangle 17"/>
          <p:cNvSpPr>
            <a:spLocks noChangeArrowheads="1"/>
          </p:cNvSpPr>
          <p:nvPr/>
        </p:nvSpPr>
        <p:spPr bwMode="auto">
          <a:xfrm>
            <a:off x="3640138" y="3240088"/>
            <a:ext cx="1265237" cy="76993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2000" b="1" dirty="0" smtClean="0">
                <a:solidFill>
                  <a:srgbClr val="080808"/>
                </a:solidFill>
              </a:rPr>
              <a:t>Compiled</a:t>
            </a:r>
          </a:p>
          <a:p>
            <a:pPr algn="ctr"/>
            <a:r>
              <a:rPr lang="en-US" sz="2000" b="1" dirty="0" smtClean="0">
                <a:solidFill>
                  <a:srgbClr val="080808"/>
                </a:solidFill>
              </a:rPr>
              <a:t>Program</a:t>
            </a:r>
            <a:endParaRPr lang="en-US" sz="1800" b="1" dirty="0">
              <a:solidFill>
                <a:srgbClr val="080808"/>
              </a:solidFill>
            </a:endParaRPr>
          </a:p>
        </p:txBody>
      </p:sp>
      <p:sp>
        <p:nvSpPr>
          <p:cNvPr id="17" name="AutoShape 18"/>
          <p:cNvSpPr>
            <a:spLocks noChangeArrowheads="1"/>
          </p:cNvSpPr>
          <p:nvPr/>
        </p:nvSpPr>
        <p:spPr bwMode="auto">
          <a:xfrm rot="10800000" flipH="1">
            <a:off x="219075" y="3009900"/>
            <a:ext cx="909638" cy="1028700"/>
          </a:xfrm>
          <a:prstGeom prst="foldedCorner">
            <a:avLst>
              <a:gd name="adj" fmla="val 1250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10800000" wrap="none" anchor="ctr"/>
          <a:lstStyle/>
          <a:p>
            <a:pPr algn="ctr"/>
            <a:endParaRPr lang="en-US" sz="2400" b="1">
              <a:solidFill>
                <a:srgbClr val="080808"/>
              </a:solidFill>
            </a:endParaRPr>
          </a:p>
        </p:txBody>
      </p:sp>
      <p:sp>
        <p:nvSpPr>
          <p:cNvPr id="18" name="AutoShape 19"/>
          <p:cNvSpPr>
            <a:spLocks noChangeArrowheads="1"/>
          </p:cNvSpPr>
          <p:nvPr/>
        </p:nvSpPr>
        <p:spPr bwMode="auto">
          <a:xfrm rot="10800000" flipH="1">
            <a:off x="371475" y="3162300"/>
            <a:ext cx="909638" cy="1028700"/>
          </a:xfrm>
          <a:prstGeom prst="foldedCorner">
            <a:avLst>
              <a:gd name="adj" fmla="val 1250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10800000" wrap="none" anchor="ctr"/>
          <a:lstStyle/>
          <a:p>
            <a:pPr algn="ctr"/>
            <a:r>
              <a:rPr lang="en-US" sz="2000" b="1">
                <a:solidFill>
                  <a:srgbClr val="080808"/>
                </a:solidFill>
              </a:rPr>
              <a:t>Source</a:t>
            </a:r>
          </a:p>
          <a:p>
            <a:pPr algn="ctr"/>
            <a:r>
              <a:rPr lang="en-US" sz="2000" b="1">
                <a:solidFill>
                  <a:srgbClr val="080808"/>
                </a:solidFill>
              </a:rPr>
              <a:t>Files</a:t>
            </a:r>
          </a:p>
        </p:txBody>
      </p:sp>
      <p:sp>
        <p:nvSpPr>
          <p:cNvPr id="20" name="AutoShape 30"/>
          <p:cNvSpPr>
            <a:spLocks noChangeArrowheads="1"/>
          </p:cNvSpPr>
          <p:nvPr/>
        </p:nvSpPr>
        <p:spPr bwMode="auto">
          <a:xfrm>
            <a:off x="7021513" y="3451225"/>
            <a:ext cx="442912" cy="342900"/>
          </a:xfrm>
          <a:prstGeom prst="rightArrow">
            <a:avLst>
              <a:gd name="adj1" fmla="val 50000"/>
              <a:gd name="adj2" fmla="val 32292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21" name="Rectangle 7"/>
          <p:cNvSpPr>
            <a:spLocks noChangeArrowheads="1"/>
          </p:cNvSpPr>
          <p:nvPr/>
        </p:nvSpPr>
        <p:spPr bwMode="auto">
          <a:xfrm>
            <a:off x="7543800" y="3276600"/>
            <a:ext cx="1265237" cy="6858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2000" b="1" dirty="0">
                <a:solidFill>
                  <a:srgbClr val="080808"/>
                </a:solidFill>
              </a:rPr>
              <a:t>Woven</a:t>
            </a:r>
            <a:br>
              <a:rPr lang="en-US" sz="2000" b="1" dirty="0">
                <a:solidFill>
                  <a:srgbClr val="080808"/>
                </a:solidFill>
              </a:rPr>
            </a:br>
            <a:r>
              <a:rPr lang="en-US" sz="2000" b="1" dirty="0">
                <a:solidFill>
                  <a:srgbClr val="080808"/>
                </a:solidFill>
              </a:rPr>
              <a:t>Program</a:t>
            </a:r>
            <a:endParaRPr lang="en-US" sz="1800" b="1" dirty="0">
              <a:solidFill>
                <a:srgbClr val="080808"/>
              </a:solidFill>
            </a:endParaRPr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7543800" y="4267200"/>
            <a:ext cx="1265237" cy="6858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2000" b="1" dirty="0" smtClean="0">
                <a:solidFill>
                  <a:srgbClr val="080808"/>
                </a:solidFill>
              </a:rPr>
              <a:t>Break</a:t>
            </a:r>
          </a:p>
          <a:p>
            <a:pPr algn="ctr"/>
            <a:r>
              <a:rPr lang="en-US" sz="2000" b="1" dirty="0" smtClean="0">
                <a:solidFill>
                  <a:srgbClr val="080808"/>
                </a:solidFill>
              </a:rPr>
              <a:t>Points</a:t>
            </a:r>
            <a:endParaRPr lang="en-US" sz="1800" b="1" dirty="0">
              <a:solidFill>
                <a:srgbClr val="080808"/>
              </a:solidFill>
            </a:endParaRPr>
          </a:p>
        </p:txBody>
      </p:sp>
      <p:sp>
        <p:nvSpPr>
          <p:cNvPr id="23" name="AutoShape 30"/>
          <p:cNvSpPr>
            <a:spLocks noChangeArrowheads="1"/>
          </p:cNvSpPr>
          <p:nvPr/>
        </p:nvSpPr>
        <p:spPr bwMode="auto">
          <a:xfrm rot="19139472">
            <a:off x="6992358" y="2998842"/>
            <a:ext cx="442912" cy="342900"/>
          </a:xfrm>
          <a:prstGeom prst="rightArrow">
            <a:avLst>
              <a:gd name="adj1" fmla="val 50000"/>
              <a:gd name="adj2" fmla="val 32292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24" name="AutoShape 30"/>
          <p:cNvSpPr>
            <a:spLocks noChangeArrowheads="1"/>
          </p:cNvSpPr>
          <p:nvPr/>
        </p:nvSpPr>
        <p:spPr bwMode="auto">
          <a:xfrm rot="2460528" flipV="1">
            <a:off x="6992358" y="3897258"/>
            <a:ext cx="442912" cy="342900"/>
          </a:xfrm>
          <a:prstGeom prst="rightArrow">
            <a:avLst>
              <a:gd name="adj1" fmla="val 50000"/>
              <a:gd name="adj2" fmla="val 32292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25" name="AutoShape 8"/>
          <p:cNvSpPr>
            <a:spLocks noChangeArrowheads="1"/>
          </p:cNvSpPr>
          <p:nvPr/>
        </p:nvSpPr>
        <p:spPr bwMode="auto">
          <a:xfrm>
            <a:off x="4953000" y="3429000"/>
            <a:ext cx="442912" cy="342900"/>
          </a:xfrm>
          <a:prstGeom prst="rightArrow">
            <a:avLst>
              <a:gd name="adj1" fmla="val 50000"/>
              <a:gd name="adj2" fmla="val 32292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cxnSp>
        <p:nvCxnSpPr>
          <p:cNvPr id="27" name="Straight Connector 26"/>
          <p:cNvCxnSpPr/>
          <p:nvPr/>
        </p:nvCxnSpPr>
        <p:spPr>
          <a:xfrm rot="5400000">
            <a:off x="2857500" y="3619500"/>
            <a:ext cx="4495800" cy="1588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1295400" y="5344180"/>
            <a:ext cx="335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Frontend</a:t>
            </a:r>
            <a:endParaRPr lang="en-US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257800" y="5334000"/>
            <a:ext cx="335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Backend</a:t>
            </a:r>
            <a:endParaRPr lang="en-US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Phx.Morph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Wicca’s backend</a:t>
            </a:r>
          </a:p>
          <a:p>
            <a:r>
              <a:rPr lang="en-US" dirty="0" smtClean="0"/>
              <a:t>.NET byte code and breakpoint weaver</a:t>
            </a:r>
          </a:p>
          <a:p>
            <a:r>
              <a:rPr lang="en-US" dirty="0" smtClean="0"/>
              <a:t>Built using Microsoft Phoenix</a:t>
            </a:r>
          </a:p>
          <a:p>
            <a:r>
              <a:rPr lang="en-US" dirty="0" smtClean="0"/>
              <a:t>Supports .NET 1.0, 1.1, and 2.0</a:t>
            </a:r>
          </a:p>
          <a:p>
            <a:r>
              <a:rPr lang="en-US" dirty="0" smtClean="0"/>
              <a:t>Demoed at AOSD 2006</a:t>
            </a:r>
          </a:p>
          <a:p>
            <a:pPr lvl="1"/>
            <a:r>
              <a:rPr lang="en-US" dirty="0" smtClean="0"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  <a:solidFill>
                  <a:schemeClr val="accent3"/>
                </a:solidFill>
              </a:rPr>
              <a:t>New: Dynamic weaving, breakpoint weaving, statement annotation support</a:t>
            </a:r>
          </a:p>
        </p:txBody>
      </p:sp>
      <p:pic>
        <p:nvPicPr>
          <p:cNvPr id="5" name="Picture 6" descr="Official-phx-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2800" y="4953000"/>
            <a:ext cx="1524000" cy="1524000"/>
          </a:xfrm>
          <a:prstGeom prst="rect">
            <a:avLst/>
          </a:prstGeom>
          <a:noFill/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06F9A-4543-41A4-9BCA-BFDDC4CB11EA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AOSD 2007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 setup: Simple Draw</a:t>
            </a:r>
            <a:endParaRPr lang="en-US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SimpleDraw</a:t>
            </a:r>
            <a:r>
              <a:rPr lang="en-US" dirty="0"/>
              <a:t> draws Shapes on a Display</a:t>
            </a:r>
          </a:p>
          <a:p>
            <a:r>
              <a:rPr lang="en-US" dirty="0" smtClean="0"/>
              <a:t>Naïve implementation couples Shape and Display concerns</a:t>
            </a:r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381000" y="3971925"/>
            <a:ext cx="4572000" cy="2563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dirty="0"/>
              <a:t>public </a:t>
            </a:r>
            <a:r>
              <a:rPr lang="en-US" dirty="0" smtClean="0"/>
              <a:t>init() </a:t>
            </a:r>
            <a:r>
              <a:rPr lang="en-US" dirty="0"/>
              <a:t>{</a:t>
            </a:r>
          </a:p>
          <a:p>
            <a:r>
              <a:rPr lang="en-US" dirty="0"/>
              <a:t>  s = new Shape[3];</a:t>
            </a:r>
          </a:p>
          <a:p>
            <a:r>
              <a:rPr lang="en-US" dirty="0"/>
              <a:t>  s[0] = new Point(10, 10);</a:t>
            </a:r>
          </a:p>
          <a:p>
            <a:r>
              <a:rPr lang="en-US" dirty="0"/>
              <a:t>  s[1] = new Point(5, 5);</a:t>
            </a:r>
          </a:p>
          <a:p>
            <a:r>
              <a:rPr lang="en-US" dirty="0"/>
              <a:t>  s[2] = new Line(new Point(1, 9),</a:t>
            </a:r>
          </a:p>
          <a:p>
            <a:r>
              <a:rPr lang="en-US" dirty="0"/>
              <a:t>    new Point(9, 1));</a:t>
            </a:r>
          </a:p>
          <a:p>
            <a:r>
              <a:rPr lang="en-US" dirty="0"/>
              <a:t>  for (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= 0; </a:t>
            </a:r>
            <a:r>
              <a:rPr lang="en-US" dirty="0" err="1"/>
              <a:t>i</a:t>
            </a:r>
            <a:r>
              <a:rPr lang="en-US" dirty="0"/>
              <a:t> &lt; </a:t>
            </a:r>
            <a:r>
              <a:rPr lang="en-US" dirty="0" err="1"/>
              <a:t>s.Length</a:t>
            </a:r>
            <a:r>
              <a:rPr lang="en-US" dirty="0"/>
              <a:t>; </a:t>
            </a:r>
            <a:r>
              <a:rPr lang="en-US" dirty="0" err="1"/>
              <a:t>i</a:t>
            </a:r>
            <a:r>
              <a:rPr lang="en-US" dirty="0"/>
              <a:t>++)</a:t>
            </a:r>
          </a:p>
          <a:p>
            <a:r>
              <a:rPr lang="en-US" dirty="0"/>
              <a:t>      </a:t>
            </a:r>
            <a:r>
              <a:rPr lang="en-US" dirty="0" err="1"/>
              <a:t>Display.instance</a:t>
            </a:r>
            <a:r>
              <a:rPr lang="en-US" dirty="0"/>
              <a:t>().</a:t>
            </a:r>
            <a:r>
              <a:rPr lang="en-US" dirty="0" err="1"/>
              <a:t>addShape</a:t>
            </a:r>
            <a:r>
              <a:rPr lang="en-US" dirty="0"/>
              <a:t>(s[</a:t>
            </a:r>
            <a:r>
              <a:rPr lang="en-US" dirty="0" err="1"/>
              <a:t>i</a:t>
            </a:r>
            <a:r>
              <a:rPr lang="en-US" dirty="0"/>
              <a:t>]);</a:t>
            </a:r>
          </a:p>
          <a:p>
            <a:r>
              <a:rPr lang="en-US" dirty="0"/>
              <a:t>  </a:t>
            </a:r>
            <a:r>
              <a:rPr lang="en-US" dirty="0" err="1"/>
              <a:t>Display.instance</a:t>
            </a:r>
            <a:r>
              <a:rPr lang="en-US" dirty="0"/>
              <a:t>().update();</a:t>
            </a:r>
          </a:p>
        </p:txBody>
      </p:sp>
      <p:sp>
        <p:nvSpPr>
          <p:cNvPr id="35847" name="Rectangle 7"/>
          <p:cNvSpPr>
            <a:spLocks noChangeArrowheads="1"/>
          </p:cNvSpPr>
          <p:nvPr/>
        </p:nvSpPr>
        <p:spPr bwMode="auto">
          <a:xfrm>
            <a:off x="381000" y="3609975"/>
            <a:ext cx="2895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 dirty="0" err="1"/>
              <a:t>SimpleDraw.cs</a:t>
            </a:r>
            <a:endParaRPr lang="en-US" b="1" dirty="0"/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4572000" y="3838575"/>
            <a:ext cx="38862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dirty="0"/>
              <a:t>public void </a:t>
            </a:r>
            <a:r>
              <a:rPr lang="en-US" dirty="0" err="1"/>
              <a:t>moveBy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dx</a:t>
            </a:r>
            <a:r>
              <a:rPr lang="en-US" dirty="0"/>
              <a:t>,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dy</a:t>
            </a:r>
            <a:r>
              <a:rPr lang="en-US" dirty="0"/>
              <a:t>) {</a:t>
            </a:r>
          </a:p>
          <a:p>
            <a:r>
              <a:rPr lang="en-US" dirty="0"/>
              <a:t>  x += </a:t>
            </a:r>
            <a:r>
              <a:rPr lang="en-US" dirty="0" err="1"/>
              <a:t>dx</a:t>
            </a:r>
            <a:r>
              <a:rPr lang="en-US" dirty="0"/>
              <a:t>;</a:t>
            </a:r>
          </a:p>
          <a:p>
            <a:r>
              <a:rPr lang="en-US" dirty="0"/>
              <a:t>  y += </a:t>
            </a:r>
            <a:r>
              <a:rPr lang="en-US" dirty="0" err="1"/>
              <a:t>dy</a:t>
            </a:r>
            <a:r>
              <a:rPr lang="en-US" dirty="0"/>
              <a:t>;</a:t>
            </a:r>
          </a:p>
          <a:p>
            <a:r>
              <a:rPr lang="en-US" dirty="0"/>
              <a:t>  </a:t>
            </a:r>
            <a:r>
              <a:rPr lang="en-US" dirty="0" err="1"/>
              <a:t>Display.instance</a:t>
            </a:r>
            <a:r>
              <a:rPr lang="en-US" dirty="0"/>
              <a:t>().update();</a:t>
            </a: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4572000" y="5438775"/>
            <a:ext cx="39624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dirty="0"/>
              <a:t>public void </a:t>
            </a:r>
            <a:r>
              <a:rPr lang="en-US" dirty="0" err="1"/>
              <a:t>moveBy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dx</a:t>
            </a:r>
            <a:r>
              <a:rPr lang="en-US" dirty="0"/>
              <a:t>,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dy</a:t>
            </a:r>
            <a:r>
              <a:rPr lang="en-US" dirty="0"/>
              <a:t>) {</a:t>
            </a:r>
          </a:p>
          <a:p>
            <a:r>
              <a:rPr lang="en-US" dirty="0"/>
              <a:t>  </a:t>
            </a:r>
            <a:r>
              <a:rPr lang="en-US" dirty="0" err="1"/>
              <a:t>a.moveBy</a:t>
            </a:r>
            <a:r>
              <a:rPr lang="en-US" dirty="0"/>
              <a:t>(</a:t>
            </a:r>
            <a:r>
              <a:rPr lang="en-US" dirty="0" err="1"/>
              <a:t>dx</a:t>
            </a:r>
            <a:r>
              <a:rPr lang="en-US" dirty="0"/>
              <a:t>, </a:t>
            </a:r>
            <a:r>
              <a:rPr lang="en-US" dirty="0" err="1"/>
              <a:t>dy</a:t>
            </a:r>
            <a:r>
              <a:rPr lang="en-US" dirty="0"/>
              <a:t>);</a:t>
            </a:r>
          </a:p>
          <a:p>
            <a:r>
              <a:rPr lang="en-US" dirty="0"/>
              <a:t>  </a:t>
            </a:r>
            <a:r>
              <a:rPr lang="en-US" dirty="0" err="1"/>
              <a:t>b.moveBy</a:t>
            </a:r>
            <a:r>
              <a:rPr lang="en-US" dirty="0"/>
              <a:t>(</a:t>
            </a:r>
            <a:r>
              <a:rPr lang="en-US" dirty="0" err="1"/>
              <a:t>dx</a:t>
            </a:r>
            <a:r>
              <a:rPr lang="en-US" dirty="0"/>
              <a:t>, </a:t>
            </a:r>
            <a:r>
              <a:rPr lang="en-US" dirty="0" err="1"/>
              <a:t>dy</a:t>
            </a:r>
            <a:r>
              <a:rPr lang="en-US" dirty="0"/>
              <a:t>);</a:t>
            </a:r>
          </a:p>
          <a:p>
            <a:r>
              <a:rPr lang="en-US" b="1" dirty="0">
                <a:solidFill>
                  <a:schemeClr val="accent3"/>
                </a:solidFill>
              </a:rPr>
              <a:t>  </a:t>
            </a:r>
            <a:r>
              <a:rPr lang="en-US" dirty="0" err="1"/>
              <a:t>Display.instance</a:t>
            </a:r>
            <a:r>
              <a:rPr lang="en-US" dirty="0"/>
              <a:t>().update();</a:t>
            </a: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4572000" y="3609975"/>
            <a:ext cx="2895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 dirty="0" err="1"/>
              <a:t>Point.cs</a:t>
            </a:r>
            <a:endParaRPr lang="en-US" b="1" dirty="0"/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4572000" y="5210175"/>
            <a:ext cx="2895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 dirty="0" err="1"/>
              <a:t>Line.cs</a:t>
            </a:r>
            <a:endParaRPr lang="en-US" b="1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06F9A-4543-41A4-9BCA-BFDDC4CB11EA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AOSD 2007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 setup: Simple Draw</a:t>
            </a:r>
            <a:endParaRPr lang="en-US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SimpleDraw</a:t>
            </a:r>
            <a:r>
              <a:rPr lang="en-US" dirty="0" smtClean="0"/>
              <a:t> draws Shapes on a Display</a:t>
            </a:r>
          </a:p>
          <a:p>
            <a:r>
              <a:rPr lang="en-US" dirty="0" smtClean="0"/>
              <a:t>Naïve implementation couples Shape and Display concerns</a:t>
            </a:r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381000" y="3971925"/>
            <a:ext cx="4572000" cy="2563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dirty="0"/>
              <a:t>public </a:t>
            </a:r>
            <a:r>
              <a:rPr lang="en-US" dirty="0" smtClean="0"/>
              <a:t>init() </a:t>
            </a:r>
            <a:r>
              <a:rPr lang="en-US" dirty="0"/>
              <a:t>{</a:t>
            </a:r>
          </a:p>
          <a:p>
            <a:r>
              <a:rPr lang="en-US" dirty="0"/>
              <a:t>  s = new Shape[3];</a:t>
            </a:r>
          </a:p>
          <a:p>
            <a:r>
              <a:rPr lang="en-US" dirty="0"/>
              <a:t>  s[0] = new Point(10, 10);</a:t>
            </a:r>
          </a:p>
          <a:p>
            <a:r>
              <a:rPr lang="en-US" dirty="0"/>
              <a:t>  s[1] = new Point(5, 5);</a:t>
            </a:r>
          </a:p>
          <a:p>
            <a:r>
              <a:rPr lang="en-US" dirty="0"/>
              <a:t>  s[2] = new Line(new Point(1, 9),</a:t>
            </a:r>
          </a:p>
          <a:p>
            <a:r>
              <a:rPr lang="en-US" dirty="0"/>
              <a:t>    new Point(9, 1));</a:t>
            </a:r>
          </a:p>
          <a:p>
            <a:r>
              <a:rPr lang="en-US" b="1" dirty="0">
                <a:solidFill>
                  <a:schemeClr val="accent1"/>
                </a:solidFill>
              </a:rPr>
              <a:t>  </a:t>
            </a:r>
            <a:r>
              <a:rPr lang="en-US" b="1" dirty="0">
                <a:solidFill>
                  <a:schemeClr val="accent3"/>
                </a:solidFill>
              </a:rPr>
              <a:t>for (</a:t>
            </a:r>
            <a:r>
              <a:rPr lang="en-US" b="1" dirty="0" err="1">
                <a:solidFill>
                  <a:schemeClr val="accent3"/>
                </a:solidFill>
              </a:rPr>
              <a:t>int</a:t>
            </a:r>
            <a:r>
              <a:rPr lang="en-US" b="1" dirty="0">
                <a:solidFill>
                  <a:schemeClr val="accent3"/>
                </a:solidFill>
              </a:rPr>
              <a:t> </a:t>
            </a:r>
            <a:r>
              <a:rPr lang="en-US" b="1" dirty="0" err="1">
                <a:solidFill>
                  <a:schemeClr val="accent3"/>
                </a:solidFill>
              </a:rPr>
              <a:t>i</a:t>
            </a:r>
            <a:r>
              <a:rPr lang="en-US" b="1" dirty="0">
                <a:solidFill>
                  <a:schemeClr val="accent3"/>
                </a:solidFill>
              </a:rPr>
              <a:t> = 0; </a:t>
            </a:r>
            <a:r>
              <a:rPr lang="en-US" b="1" dirty="0" err="1">
                <a:solidFill>
                  <a:schemeClr val="accent3"/>
                </a:solidFill>
              </a:rPr>
              <a:t>i</a:t>
            </a:r>
            <a:r>
              <a:rPr lang="en-US" b="1" dirty="0">
                <a:solidFill>
                  <a:schemeClr val="accent3"/>
                </a:solidFill>
              </a:rPr>
              <a:t> &lt; </a:t>
            </a:r>
            <a:r>
              <a:rPr lang="en-US" b="1" dirty="0" err="1">
                <a:solidFill>
                  <a:schemeClr val="accent3"/>
                </a:solidFill>
              </a:rPr>
              <a:t>s.Length</a:t>
            </a:r>
            <a:r>
              <a:rPr lang="en-US" b="1" dirty="0">
                <a:solidFill>
                  <a:schemeClr val="accent3"/>
                </a:solidFill>
              </a:rPr>
              <a:t>; </a:t>
            </a:r>
            <a:r>
              <a:rPr lang="en-US" b="1" dirty="0" err="1">
                <a:solidFill>
                  <a:schemeClr val="accent3"/>
                </a:solidFill>
              </a:rPr>
              <a:t>i</a:t>
            </a:r>
            <a:r>
              <a:rPr lang="en-US" b="1" dirty="0">
                <a:solidFill>
                  <a:schemeClr val="accent3"/>
                </a:solidFill>
              </a:rPr>
              <a:t>++)</a:t>
            </a:r>
          </a:p>
          <a:p>
            <a:r>
              <a:rPr lang="en-US" b="1" dirty="0">
                <a:solidFill>
                  <a:schemeClr val="accent3"/>
                </a:solidFill>
              </a:rPr>
              <a:t>      </a:t>
            </a:r>
            <a:r>
              <a:rPr lang="en-US" b="1" dirty="0" err="1">
                <a:solidFill>
                  <a:schemeClr val="accent3"/>
                </a:solidFill>
              </a:rPr>
              <a:t>Display.instance</a:t>
            </a:r>
            <a:r>
              <a:rPr lang="en-US" b="1" dirty="0">
                <a:solidFill>
                  <a:schemeClr val="accent3"/>
                </a:solidFill>
              </a:rPr>
              <a:t>().</a:t>
            </a:r>
            <a:r>
              <a:rPr lang="en-US" b="1" dirty="0" err="1">
                <a:solidFill>
                  <a:schemeClr val="accent3"/>
                </a:solidFill>
              </a:rPr>
              <a:t>addShape</a:t>
            </a:r>
            <a:r>
              <a:rPr lang="en-US" b="1" dirty="0">
                <a:solidFill>
                  <a:schemeClr val="accent3"/>
                </a:solidFill>
              </a:rPr>
              <a:t>(s[</a:t>
            </a:r>
            <a:r>
              <a:rPr lang="en-US" b="1" dirty="0" err="1">
                <a:solidFill>
                  <a:schemeClr val="accent3"/>
                </a:solidFill>
              </a:rPr>
              <a:t>i</a:t>
            </a:r>
            <a:r>
              <a:rPr lang="en-US" b="1" dirty="0">
                <a:solidFill>
                  <a:schemeClr val="accent3"/>
                </a:solidFill>
              </a:rPr>
              <a:t>]);</a:t>
            </a:r>
          </a:p>
          <a:p>
            <a:r>
              <a:rPr lang="en-US" b="1" dirty="0">
                <a:solidFill>
                  <a:schemeClr val="accent3"/>
                </a:solidFill>
              </a:rPr>
              <a:t>  </a:t>
            </a:r>
            <a:r>
              <a:rPr lang="en-US" b="1" dirty="0" err="1">
                <a:solidFill>
                  <a:schemeClr val="accent3"/>
                </a:solidFill>
              </a:rPr>
              <a:t>Display.instance</a:t>
            </a:r>
            <a:r>
              <a:rPr lang="en-US" b="1" dirty="0">
                <a:solidFill>
                  <a:schemeClr val="accent3"/>
                </a:solidFill>
              </a:rPr>
              <a:t>().update();</a:t>
            </a:r>
          </a:p>
        </p:txBody>
      </p:sp>
      <p:sp>
        <p:nvSpPr>
          <p:cNvPr id="35847" name="Rectangle 7"/>
          <p:cNvSpPr>
            <a:spLocks noChangeArrowheads="1"/>
          </p:cNvSpPr>
          <p:nvPr/>
        </p:nvSpPr>
        <p:spPr bwMode="auto">
          <a:xfrm>
            <a:off x="381000" y="3609975"/>
            <a:ext cx="2895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 dirty="0" err="1"/>
              <a:t>SimpleDraw.cs</a:t>
            </a:r>
            <a:endParaRPr lang="en-US" b="1" dirty="0"/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4572000" y="3838575"/>
            <a:ext cx="38862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dirty="0"/>
              <a:t>public void </a:t>
            </a:r>
            <a:r>
              <a:rPr lang="en-US" dirty="0" err="1"/>
              <a:t>moveBy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dx</a:t>
            </a:r>
            <a:r>
              <a:rPr lang="en-US" dirty="0"/>
              <a:t>,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dy</a:t>
            </a:r>
            <a:r>
              <a:rPr lang="en-US" dirty="0"/>
              <a:t>) {</a:t>
            </a:r>
          </a:p>
          <a:p>
            <a:r>
              <a:rPr lang="en-US" dirty="0"/>
              <a:t>  x += </a:t>
            </a:r>
            <a:r>
              <a:rPr lang="en-US" dirty="0" err="1"/>
              <a:t>dx</a:t>
            </a:r>
            <a:r>
              <a:rPr lang="en-US" dirty="0"/>
              <a:t>;</a:t>
            </a:r>
          </a:p>
          <a:p>
            <a:r>
              <a:rPr lang="en-US" dirty="0"/>
              <a:t>  y += </a:t>
            </a:r>
            <a:r>
              <a:rPr lang="en-US" dirty="0" err="1"/>
              <a:t>dy</a:t>
            </a:r>
            <a:r>
              <a:rPr lang="en-US" dirty="0"/>
              <a:t>;</a:t>
            </a:r>
          </a:p>
          <a:p>
            <a:r>
              <a:rPr lang="en-US" b="1" dirty="0">
                <a:solidFill>
                  <a:schemeClr val="accent3"/>
                </a:solidFill>
              </a:rPr>
              <a:t>  </a:t>
            </a:r>
            <a:r>
              <a:rPr lang="en-US" b="1" dirty="0" err="1">
                <a:solidFill>
                  <a:schemeClr val="accent3"/>
                </a:solidFill>
              </a:rPr>
              <a:t>Display.instance</a:t>
            </a:r>
            <a:r>
              <a:rPr lang="en-US" b="1" dirty="0">
                <a:solidFill>
                  <a:schemeClr val="accent3"/>
                </a:solidFill>
              </a:rPr>
              <a:t>().update();</a:t>
            </a: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4572000" y="5438775"/>
            <a:ext cx="39624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dirty="0"/>
              <a:t>public void </a:t>
            </a:r>
            <a:r>
              <a:rPr lang="en-US" dirty="0" err="1"/>
              <a:t>moveBy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dx</a:t>
            </a:r>
            <a:r>
              <a:rPr lang="en-US" dirty="0"/>
              <a:t>,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dy</a:t>
            </a:r>
            <a:r>
              <a:rPr lang="en-US" dirty="0"/>
              <a:t>) {</a:t>
            </a:r>
          </a:p>
          <a:p>
            <a:r>
              <a:rPr lang="en-US" dirty="0"/>
              <a:t>  </a:t>
            </a:r>
            <a:r>
              <a:rPr lang="en-US" dirty="0" err="1"/>
              <a:t>a.moveBy</a:t>
            </a:r>
            <a:r>
              <a:rPr lang="en-US" dirty="0"/>
              <a:t>(</a:t>
            </a:r>
            <a:r>
              <a:rPr lang="en-US" dirty="0" err="1"/>
              <a:t>dx</a:t>
            </a:r>
            <a:r>
              <a:rPr lang="en-US" dirty="0"/>
              <a:t>, </a:t>
            </a:r>
            <a:r>
              <a:rPr lang="en-US" dirty="0" err="1"/>
              <a:t>dy</a:t>
            </a:r>
            <a:r>
              <a:rPr lang="en-US" dirty="0"/>
              <a:t>);</a:t>
            </a:r>
          </a:p>
          <a:p>
            <a:r>
              <a:rPr lang="en-US" dirty="0"/>
              <a:t>  </a:t>
            </a:r>
            <a:r>
              <a:rPr lang="en-US" dirty="0" err="1"/>
              <a:t>b.moveBy</a:t>
            </a:r>
            <a:r>
              <a:rPr lang="en-US" dirty="0"/>
              <a:t>(</a:t>
            </a:r>
            <a:r>
              <a:rPr lang="en-US" dirty="0" err="1"/>
              <a:t>dx</a:t>
            </a:r>
            <a:r>
              <a:rPr lang="en-US" dirty="0"/>
              <a:t>, </a:t>
            </a:r>
            <a:r>
              <a:rPr lang="en-US" dirty="0" err="1"/>
              <a:t>dy</a:t>
            </a:r>
            <a:r>
              <a:rPr lang="en-US" dirty="0"/>
              <a:t>);</a:t>
            </a:r>
          </a:p>
          <a:p>
            <a:r>
              <a:rPr lang="en-US" b="1" dirty="0">
                <a:solidFill>
                  <a:schemeClr val="accent3"/>
                </a:solidFill>
              </a:rPr>
              <a:t>  </a:t>
            </a:r>
            <a:r>
              <a:rPr lang="en-US" b="1" dirty="0" err="1">
                <a:solidFill>
                  <a:schemeClr val="accent3"/>
                </a:solidFill>
              </a:rPr>
              <a:t>Display.instance</a:t>
            </a:r>
            <a:r>
              <a:rPr lang="en-US" b="1" dirty="0">
                <a:solidFill>
                  <a:schemeClr val="accent3"/>
                </a:solidFill>
              </a:rPr>
              <a:t>().update();</a:t>
            </a: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4572000" y="3609975"/>
            <a:ext cx="2895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 dirty="0" err="1"/>
              <a:t>Point.cs</a:t>
            </a:r>
            <a:endParaRPr lang="en-US" b="1" dirty="0"/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4572000" y="5210175"/>
            <a:ext cx="2895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 dirty="0" err="1"/>
              <a:t>Line.cs</a:t>
            </a:r>
            <a:endParaRPr lang="en-US" b="1" dirty="0"/>
          </a:p>
        </p:txBody>
      </p:sp>
      <p:sp>
        <p:nvSpPr>
          <p:cNvPr id="35850" name="WordArt 10"/>
          <p:cNvSpPr>
            <a:spLocks noChangeArrowheads="1" noChangeShapeType="1" noTextEdit="1"/>
          </p:cNvSpPr>
          <p:nvPr/>
        </p:nvSpPr>
        <p:spPr bwMode="auto">
          <a:xfrm>
            <a:off x="1905000" y="3886200"/>
            <a:ext cx="4038600" cy="16383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kern="10" dirty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Crosscutting</a:t>
            </a: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06F9A-4543-41A4-9BCA-BFDDC4CB11EA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AOSD 2007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Demo 1: Static byte code weaving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AOSD 2007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06F9A-4543-41A4-9BCA-BFDDC4CB11EA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AutoShape 4"/>
          <p:cNvSpPr>
            <a:spLocks noChangeArrowheads="1"/>
          </p:cNvSpPr>
          <p:nvPr/>
        </p:nvSpPr>
        <p:spPr bwMode="auto">
          <a:xfrm>
            <a:off x="1328738" y="3662362"/>
            <a:ext cx="442912" cy="342900"/>
          </a:xfrm>
          <a:prstGeom prst="rightArrow">
            <a:avLst>
              <a:gd name="adj1" fmla="val 50000"/>
              <a:gd name="adj2" fmla="val 32292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830388" y="3408362"/>
            <a:ext cx="1265237" cy="838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2000" b="1" dirty="0" smtClean="0">
                <a:solidFill>
                  <a:srgbClr val="080808"/>
                </a:solidFill>
              </a:rPr>
              <a:t>C#</a:t>
            </a:r>
          </a:p>
          <a:p>
            <a:pPr algn="ctr"/>
            <a:r>
              <a:rPr lang="en-US" sz="2000" b="1" dirty="0" smtClean="0">
                <a:solidFill>
                  <a:srgbClr val="080808"/>
                </a:solidFill>
              </a:rPr>
              <a:t>Compiler</a:t>
            </a:r>
            <a:endParaRPr lang="en-US" sz="1800" b="1" dirty="0">
              <a:solidFill>
                <a:srgbClr val="080808"/>
              </a:solidFill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5437188" y="3446462"/>
            <a:ext cx="1517650" cy="7239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2000" b="1" dirty="0" smtClean="0">
                <a:solidFill>
                  <a:srgbClr val="080808"/>
                </a:solidFill>
              </a:rPr>
              <a:t>Phx.Morph</a:t>
            </a:r>
            <a:endParaRPr lang="en-US" sz="1800" b="1" dirty="0">
              <a:solidFill>
                <a:srgbClr val="080808"/>
              </a:solidFill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7543800" y="2493962"/>
            <a:ext cx="1265237" cy="685800"/>
          </a:xfrm>
          <a:prstGeom prst="rect">
            <a:avLst/>
          </a:prstGeom>
          <a:solidFill>
            <a:schemeClr val="accent2">
              <a:alpha val="29000"/>
            </a:schemeClr>
          </a:solidFill>
          <a:ln>
            <a:solidFill>
              <a:schemeClr val="bg1">
                <a:lumMod val="85000"/>
              </a:schemeClr>
            </a:solidFill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2000" b="1" dirty="0" smtClean="0">
                <a:solidFill>
                  <a:schemeClr val="bg1">
                    <a:lumMod val="75000"/>
                  </a:schemeClr>
                </a:solidFill>
              </a:rPr>
              <a:t>Deltas</a:t>
            </a:r>
            <a:endParaRPr lang="en-US" sz="1800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1" name="AutoShape 8"/>
          <p:cNvSpPr>
            <a:spLocks noChangeArrowheads="1"/>
          </p:cNvSpPr>
          <p:nvPr/>
        </p:nvSpPr>
        <p:spPr bwMode="auto">
          <a:xfrm>
            <a:off x="3144838" y="3662362"/>
            <a:ext cx="442912" cy="342900"/>
          </a:xfrm>
          <a:prstGeom prst="rightArrow">
            <a:avLst>
              <a:gd name="adj1" fmla="val 50000"/>
              <a:gd name="adj2" fmla="val 32292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5434013" y="2133600"/>
            <a:ext cx="1328737" cy="5715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endParaRPr lang="en-US" sz="1800" b="1">
              <a:solidFill>
                <a:srgbClr val="080808"/>
              </a:solidFill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5553075" y="2252662"/>
            <a:ext cx="1328738" cy="5715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1800" b="1">
                <a:solidFill>
                  <a:srgbClr val="080808"/>
                </a:solidFill>
              </a:rPr>
              <a:t>Aspect</a:t>
            </a:r>
          </a:p>
          <a:p>
            <a:pPr algn="ctr"/>
            <a:r>
              <a:rPr lang="en-US" sz="1800" b="1">
                <a:solidFill>
                  <a:srgbClr val="080808"/>
                </a:solidFill>
              </a:rPr>
              <a:t>Assemblies</a:t>
            </a:r>
            <a:endParaRPr lang="en-US" b="1">
              <a:solidFill>
                <a:srgbClr val="080808"/>
              </a:solidFill>
            </a:endParaRPr>
          </a:p>
        </p:txBody>
      </p:sp>
      <p:sp>
        <p:nvSpPr>
          <p:cNvPr id="14" name="AutoShape 13"/>
          <p:cNvSpPr>
            <a:spLocks noChangeArrowheads="1"/>
          </p:cNvSpPr>
          <p:nvPr/>
        </p:nvSpPr>
        <p:spPr bwMode="auto">
          <a:xfrm rot="5400000">
            <a:off x="6018213" y="2963862"/>
            <a:ext cx="400050" cy="381000"/>
          </a:xfrm>
          <a:prstGeom prst="rightArrow">
            <a:avLst>
              <a:gd name="adj1" fmla="val 50000"/>
              <a:gd name="adj2" fmla="val 26250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3640138" y="3448050"/>
            <a:ext cx="1265237" cy="76993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2000" b="1" dirty="0" smtClean="0">
                <a:solidFill>
                  <a:srgbClr val="080808"/>
                </a:solidFill>
              </a:rPr>
              <a:t>Compiled</a:t>
            </a:r>
          </a:p>
          <a:p>
            <a:pPr algn="ctr"/>
            <a:r>
              <a:rPr lang="en-US" sz="2000" b="1" dirty="0" smtClean="0">
                <a:solidFill>
                  <a:srgbClr val="080808"/>
                </a:solidFill>
              </a:rPr>
              <a:t>Program</a:t>
            </a:r>
            <a:endParaRPr lang="en-US" sz="1800" b="1" dirty="0">
              <a:solidFill>
                <a:srgbClr val="080808"/>
              </a:solidFill>
            </a:endParaRPr>
          </a:p>
        </p:txBody>
      </p:sp>
      <p:sp>
        <p:nvSpPr>
          <p:cNvPr id="16" name="AutoShape 18"/>
          <p:cNvSpPr>
            <a:spLocks noChangeArrowheads="1"/>
          </p:cNvSpPr>
          <p:nvPr/>
        </p:nvSpPr>
        <p:spPr bwMode="auto">
          <a:xfrm rot="10800000" flipH="1">
            <a:off x="219075" y="3217862"/>
            <a:ext cx="909638" cy="1028700"/>
          </a:xfrm>
          <a:prstGeom prst="foldedCorner">
            <a:avLst>
              <a:gd name="adj" fmla="val 12500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ot="10800000" wrap="none" anchor="ctr"/>
          <a:lstStyle/>
          <a:p>
            <a:pPr algn="ctr"/>
            <a:endParaRPr lang="en-US" sz="2400" b="1">
              <a:solidFill>
                <a:srgbClr val="080808"/>
              </a:solidFill>
            </a:endParaRPr>
          </a:p>
        </p:txBody>
      </p:sp>
      <p:sp>
        <p:nvSpPr>
          <p:cNvPr id="17" name="AutoShape 19"/>
          <p:cNvSpPr>
            <a:spLocks noChangeArrowheads="1"/>
          </p:cNvSpPr>
          <p:nvPr/>
        </p:nvSpPr>
        <p:spPr bwMode="auto">
          <a:xfrm rot="10800000" flipH="1">
            <a:off x="371475" y="3370262"/>
            <a:ext cx="909638" cy="1028700"/>
          </a:xfrm>
          <a:prstGeom prst="foldedCorner">
            <a:avLst>
              <a:gd name="adj" fmla="val 12500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ot="10800000" wrap="none" anchor="ctr"/>
          <a:lstStyle/>
          <a:p>
            <a:pPr algn="ctr"/>
            <a:r>
              <a:rPr lang="en-US" sz="2000" b="1" dirty="0" smtClean="0">
                <a:solidFill>
                  <a:srgbClr val="080808"/>
                </a:solidFill>
              </a:rPr>
              <a:t>C#</a:t>
            </a:r>
            <a:endParaRPr lang="en-US" sz="2000" b="1" dirty="0">
              <a:solidFill>
                <a:srgbClr val="080808"/>
              </a:solidFill>
            </a:endParaRPr>
          </a:p>
          <a:p>
            <a:pPr algn="ctr"/>
            <a:r>
              <a:rPr lang="en-US" sz="2000" b="1" dirty="0">
                <a:solidFill>
                  <a:srgbClr val="080808"/>
                </a:solidFill>
              </a:rPr>
              <a:t>Files</a:t>
            </a:r>
          </a:p>
        </p:txBody>
      </p:sp>
      <p:sp>
        <p:nvSpPr>
          <p:cNvPr id="18" name="AutoShape 30"/>
          <p:cNvSpPr>
            <a:spLocks noChangeArrowheads="1"/>
          </p:cNvSpPr>
          <p:nvPr/>
        </p:nvSpPr>
        <p:spPr bwMode="auto">
          <a:xfrm>
            <a:off x="7021513" y="3659187"/>
            <a:ext cx="442912" cy="342900"/>
          </a:xfrm>
          <a:prstGeom prst="rightArrow">
            <a:avLst>
              <a:gd name="adj1" fmla="val 50000"/>
              <a:gd name="adj2" fmla="val 32292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19" name="Rectangle 7"/>
          <p:cNvSpPr>
            <a:spLocks noChangeArrowheads="1"/>
          </p:cNvSpPr>
          <p:nvPr/>
        </p:nvSpPr>
        <p:spPr bwMode="auto">
          <a:xfrm>
            <a:off x="7543800" y="3484562"/>
            <a:ext cx="1265237" cy="6858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2000" b="1" dirty="0">
                <a:solidFill>
                  <a:srgbClr val="080808"/>
                </a:solidFill>
              </a:rPr>
              <a:t>Woven</a:t>
            </a:r>
            <a:br>
              <a:rPr lang="en-US" sz="2000" b="1" dirty="0">
                <a:solidFill>
                  <a:srgbClr val="080808"/>
                </a:solidFill>
              </a:rPr>
            </a:br>
            <a:r>
              <a:rPr lang="en-US" sz="2000" b="1" dirty="0">
                <a:solidFill>
                  <a:srgbClr val="080808"/>
                </a:solidFill>
              </a:rPr>
              <a:t>Program</a:t>
            </a:r>
            <a:endParaRPr lang="en-US" sz="1800" b="1" dirty="0">
              <a:solidFill>
                <a:srgbClr val="080808"/>
              </a:solidFill>
            </a:endParaRPr>
          </a:p>
        </p:txBody>
      </p:sp>
      <p:sp>
        <p:nvSpPr>
          <p:cNvPr id="20" name="Rectangle 7"/>
          <p:cNvSpPr>
            <a:spLocks noChangeArrowheads="1"/>
          </p:cNvSpPr>
          <p:nvPr/>
        </p:nvSpPr>
        <p:spPr bwMode="auto">
          <a:xfrm>
            <a:off x="7543800" y="4475162"/>
            <a:ext cx="1265237" cy="685800"/>
          </a:xfrm>
          <a:prstGeom prst="rect">
            <a:avLst/>
          </a:prstGeom>
          <a:solidFill>
            <a:schemeClr val="accent2">
              <a:alpha val="29000"/>
            </a:schemeClr>
          </a:solidFill>
          <a:ln>
            <a:solidFill>
              <a:schemeClr val="bg1">
                <a:lumMod val="85000"/>
              </a:schemeClr>
            </a:solidFill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2000" b="1" dirty="0" smtClean="0">
                <a:solidFill>
                  <a:schemeClr val="bg1">
                    <a:lumMod val="75000"/>
                  </a:schemeClr>
                </a:solidFill>
              </a:rPr>
              <a:t>Break</a:t>
            </a:r>
          </a:p>
          <a:p>
            <a:pPr algn="ctr"/>
            <a:r>
              <a:rPr lang="en-US" sz="2000" b="1" dirty="0" smtClean="0">
                <a:solidFill>
                  <a:schemeClr val="bg1">
                    <a:lumMod val="75000"/>
                  </a:schemeClr>
                </a:solidFill>
              </a:rPr>
              <a:t>Points</a:t>
            </a:r>
            <a:endParaRPr lang="en-US" sz="1800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1" name="AutoShape 30"/>
          <p:cNvSpPr>
            <a:spLocks noChangeArrowheads="1"/>
          </p:cNvSpPr>
          <p:nvPr/>
        </p:nvSpPr>
        <p:spPr bwMode="auto">
          <a:xfrm rot="19139472">
            <a:off x="6992358" y="3206804"/>
            <a:ext cx="442912" cy="342900"/>
          </a:xfrm>
          <a:prstGeom prst="rightArrow">
            <a:avLst>
              <a:gd name="adj1" fmla="val 50000"/>
              <a:gd name="adj2" fmla="val 32292"/>
            </a:avLst>
          </a:prstGeom>
          <a:solidFill>
            <a:schemeClr val="accent2">
              <a:alpha val="29000"/>
            </a:schemeClr>
          </a:solidFill>
          <a:ln>
            <a:solidFill>
              <a:schemeClr val="bg1">
                <a:lumMod val="85000"/>
              </a:schemeClr>
            </a:solidFill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22" name="AutoShape 30"/>
          <p:cNvSpPr>
            <a:spLocks noChangeArrowheads="1"/>
          </p:cNvSpPr>
          <p:nvPr/>
        </p:nvSpPr>
        <p:spPr bwMode="auto">
          <a:xfrm rot="2460528" flipV="1">
            <a:off x="6992358" y="4105220"/>
            <a:ext cx="442912" cy="342900"/>
          </a:xfrm>
          <a:prstGeom prst="rightArrow">
            <a:avLst>
              <a:gd name="adj1" fmla="val 50000"/>
              <a:gd name="adj2" fmla="val 32292"/>
            </a:avLst>
          </a:prstGeom>
          <a:solidFill>
            <a:schemeClr val="accent2">
              <a:alpha val="29000"/>
            </a:schemeClr>
          </a:solidFill>
          <a:ln>
            <a:solidFill>
              <a:schemeClr val="bg1">
                <a:lumMod val="85000"/>
              </a:schemeClr>
            </a:solidFill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23" name="AutoShape 8"/>
          <p:cNvSpPr>
            <a:spLocks noChangeArrowheads="1"/>
          </p:cNvSpPr>
          <p:nvPr/>
        </p:nvSpPr>
        <p:spPr bwMode="auto">
          <a:xfrm>
            <a:off x="4953000" y="3636962"/>
            <a:ext cx="442912" cy="342900"/>
          </a:xfrm>
          <a:prstGeom prst="rightArrow">
            <a:avLst>
              <a:gd name="adj1" fmla="val 50000"/>
              <a:gd name="adj2" fmla="val 32292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Retro">
  <a:themeElements>
    <a:clrScheme name="Return on Investment_postdesign 0803050 7">
      <a:dk1>
        <a:srgbClr val="336666"/>
      </a:dk1>
      <a:lt1>
        <a:srgbClr val="FFFFFF"/>
      </a:lt1>
      <a:dk2>
        <a:srgbClr val="000000"/>
      </a:dk2>
      <a:lt2>
        <a:srgbClr val="666699"/>
      </a:lt2>
      <a:accent1>
        <a:srgbClr val="99CCCC"/>
      </a:accent1>
      <a:accent2>
        <a:srgbClr val="CCCCCC"/>
      </a:accent2>
      <a:accent3>
        <a:srgbClr val="FFFFFF"/>
      </a:accent3>
      <a:accent4>
        <a:srgbClr val="2A5656"/>
      </a:accent4>
      <a:accent5>
        <a:srgbClr val="CAE2E2"/>
      </a:accent5>
      <a:accent6>
        <a:srgbClr val="B9B9B9"/>
      </a:accent6>
      <a:hlink>
        <a:srgbClr val="006666"/>
      </a:hlink>
      <a:folHlink>
        <a:srgbClr val="B2B2B2"/>
      </a:folHlink>
    </a:clrScheme>
    <a:fontScheme name="Return on Investment_postdesign 0803050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>
            <a:alpha val="45000"/>
          </a:schemeClr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>
            <a:alpha val="45000"/>
          </a:schemeClr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Return on Investment_postdesign 0803050 1">
        <a:dk1>
          <a:srgbClr val="25252F"/>
        </a:dk1>
        <a:lt1>
          <a:srgbClr val="9999FF"/>
        </a:lt1>
        <a:dk2>
          <a:srgbClr val="000000"/>
        </a:dk2>
        <a:lt2>
          <a:srgbClr val="FFFFFF"/>
        </a:lt2>
        <a:accent1>
          <a:srgbClr val="3366FF"/>
        </a:accent1>
        <a:accent2>
          <a:srgbClr val="003399"/>
        </a:accent2>
        <a:accent3>
          <a:srgbClr val="AAAAAA"/>
        </a:accent3>
        <a:accent4>
          <a:srgbClr val="8282DA"/>
        </a:accent4>
        <a:accent5>
          <a:srgbClr val="ADB8FF"/>
        </a:accent5>
        <a:accent6>
          <a:srgbClr val="002D8A"/>
        </a:accent6>
        <a:hlink>
          <a:srgbClr val="0099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turn on Investment_postdesign 0803050 2">
        <a:dk1>
          <a:srgbClr val="314183"/>
        </a:dk1>
        <a:lt1>
          <a:srgbClr val="FFFFFF"/>
        </a:lt1>
        <a:dk2>
          <a:srgbClr val="0B1E45"/>
        </a:dk2>
        <a:lt2>
          <a:srgbClr val="FFFFFF"/>
        </a:lt2>
        <a:accent1>
          <a:srgbClr val="6666FF"/>
        </a:accent1>
        <a:accent2>
          <a:srgbClr val="0066FF"/>
        </a:accent2>
        <a:accent3>
          <a:srgbClr val="AAABB0"/>
        </a:accent3>
        <a:accent4>
          <a:srgbClr val="DADADA"/>
        </a:accent4>
        <a:accent5>
          <a:srgbClr val="B8B8FF"/>
        </a:accent5>
        <a:accent6>
          <a:srgbClr val="005CE7"/>
        </a:accent6>
        <a:hlink>
          <a:srgbClr val="00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turn on Investment_postdesign 0803050 3">
        <a:dk1>
          <a:srgbClr val="194349"/>
        </a:dk1>
        <a:lt1>
          <a:srgbClr val="FFFFCC"/>
        </a:lt1>
        <a:dk2>
          <a:srgbClr val="006666"/>
        </a:dk2>
        <a:lt2>
          <a:srgbClr val="FFFFFF"/>
        </a:lt2>
        <a:accent1>
          <a:srgbClr val="99CC00"/>
        </a:accent1>
        <a:accent2>
          <a:srgbClr val="00B6B2"/>
        </a:accent2>
        <a:accent3>
          <a:srgbClr val="AAB8B8"/>
        </a:accent3>
        <a:accent4>
          <a:srgbClr val="DADAAE"/>
        </a:accent4>
        <a:accent5>
          <a:srgbClr val="CAE2AA"/>
        </a:accent5>
        <a:accent6>
          <a:srgbClr val="00A5A1"/>
        </a:accent6>
        <a:hlink>
          <a:srgbClr val="669900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turn on Investment_postdesign 0803050 4">
        <a:dk1>
          <a:srgbClr val="194349"/>
        </a:dk1>
        <a:lt1>
          <a:srgbClr val="FFFFCC"/>
        </a:lt1>
        <a:dk2>
          <a:srgbClr val="0000FF"/>
        </a:dk2>
        <a:lt2>
          <a:srgbClr val="FFFFFF"/>
        </a:lt2>
        <a:accent1>
          <a:srgbClr val="0099FF"/>
        </a:accent1>
        <a:accent2>
          <a:srgbClr val="33CC33"/>
        </a:accent2>
        <a:accent3>
          <a:srgbClr val="AAAAFF"/>
        </a:accent3>
        <a:accent4>
          <a:srgbClr val="DADAAE"/>
        </a:accent4>
        <a:accent5>
          <a:srgbClr val="AACAFF"/>
        </a:accent5>
        <a:accent6>
          <a:srgbClr val="2DB9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turn on Investment_postdesign 0803050 5">
        <a:dk1>
          <a:srgbClr val="194349"/>
        </a:dk1>
        <a:lt1>
          <a:srgbClr val="FFFFCC"/>
        </a:lt1>
        <a:dk2>
          <a:srgbClr val="72A497"/>
        </a:dk2>
        <a:lt2>
          <a:srgbClr val="000000"/>
        </a:lt2>
        <a:accent1>
          <a:srgbClr val="805D32"/>
        </a:accent1>
        <a:accent2>
          <a:srgbClr val="7D2F3C"/>
        </a:accent2>
        <a:accent3>
          <a:srgbClr val="BCCFC9"/>
        </a:accent3>
        <a:accent4>
          <a:srgbClr val="DADAAE"/>
        </a:accent4>
        <a:accent5>
          <a:srgbClr val="C0B6AD"/>
        </a:accent5>
        <a:accent6>
          <a:srgbClr val="712A35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turn on Investment_postdesign 0803050 6">
        <a:dk1>
          <a:srgbClr val="1C1C1C"/>
        </a:dk1>
        <a:lt1>
          <a:srgbClr val="FFFFFF"/>
        </a:lt1>
        <a:dk2>
          <a:srgbClr val="710F0F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BB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666699"/>
        </a:hlink>
        <a:folHlink>
          <a:srgbClr val="99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turn on Investment_postdesign 0803050 7">
        <a:dk1>
          <a:srgbClr val="336666"/>
        </a:dk1>
        <a:lt1>
          <a:srgbClr val="FFFFFF"/>
        </a:lt1>
        <a:dk2>
          <a:srgbClr val="000000"/>
        </a:dk2>
        <a:lt2>
          <a:srgbClr val="666699"/>
        </a:lt2>
        <a:accent1>
          <a:srgbClr val="99CCCC"/>
        </a:accent1>
        <a:accent2>
          <a:srgbClr val="CCCCCC"/>
        </a:accent2>
        <a:accent3>
          <a:srgbClr val="FFFFFF"/>
        </a:accent3>
        <a:accent4>
          <a:srgbClr val="2A5656"/>
        </a:accent4>
        <a:accent5>
          <a:srgbClr val="CAE2E2"/>
        </a:accent5>
        <a:accent6>
          <a:srgbClr val="B9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turn on Investment_postdesign 0803050 8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336699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turn on Investment_postdesign 0803050 9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CC33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B98A00"/>
        </a:accent6>
        <a:hlink>
          <a:srgbClr val="CC66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turn on Investment_postdesign 0803050 10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666699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B8CA"/>
        </a:accent5>
        <a:accent6>
          <a:srgbClr val="8A8AE7"/>
        </a:accent6>
        <a:hlink>
          <a:srgbClr val="3366FF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Echo">
  <a:themeElements>
    <a:clrScheme name="1_Echo 7">
      <a:dk1>
        <a:srgbClr val="336666"/>
      </a:dk1>
      <a:lt1>
        <a:srgbClr val="FFFFFF"/>
      </a:lt1>
      <a:dk2>
        <a:srgbClr val="000000"/>
      </a:dk2>
      <a:lt2>
        <a:srgbClr val="666699"/>
      </a:lt2>
      <a:accent1>
        <a:srgbClr val="99CCCC"/>
      </a:accent1>
      <a:accent2>
        <a:srgbClr val="CCCCCC"/>
      </a:accent2>
      <a:accent3>
        <a:srgbClr val="FFFFFF"/>
      </a:accent3>
      <a:accent4>
        <a:srgbClr val="2A5656"/>
      </a:accent4>
      <a:accent5>
        <a:srgbClr val="CAE2E2"/>
      </a:accent5>
      <a:accent6>
        <a:srgbClr val="B9B9B9"/>
      </a:accent6>
      <a:hlink>
        <a:srgbClr val="006666"/>
      </a:hlink>
      <a:folHlink>
        <a:srgbClr val="B2B2B2"/>
      </a:folHlink>
    </a:clrScheme>
    <a:fontScheme name="1_Ech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>
            <a:alpha val="45000"/>
          </a:schemeClr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>
            <a:alpha val="45000"/>
          </a:schemeClr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Echo 1">
        <a:dk1>
          <a:srgbClr val="25252F"/>
        </a:dk1>
        <a:lt1>
          <a:srgbClr val="9999FF"/>
        </a:lt1>
        <a:dk2>
          <a:srgbClr val="000000"/>
        </a:dk2>
        <a:lt2>
          <a:srgbClr val="FFFFFF"/>
        </a:lt2>
        <a:accent1>
          <a:srgbClr val="3366FF"/>
        </a:accent1>
        <a:accent2>
          <a:srgbClr val="003399"/>
        </a:accent2>
        <a:accent3>
          <a:srgbClr val="AAAAAA"/>
        </a:accent3>
        <a:accent4>
          <a:srgbClr val="8282DA"/>
        </a:accent4>
        <a:accent5>
          <a:srgbClr val="ADB8FF"/>
        </a:accent5>
        <a:accent6>
          <a:srgbClr val="002D8A"/>
        </a:accent6>
        <a:hlink>
          <a:srgbClr val="0099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cho 2">
        <a:dk1>
          <a:srgbClr val="314183"/>
        </a:dk1>
        <a:lt1>
          <a:srgbClr val="FFFFFF"/>
        </a:lt1>
        <a:dk2>
          <a:srgbClr val="0B1E45"/>
        </a:dk2>
        <a:lt2>
          <a:srgbClr val="FFFFFF"/>
        </a:lt2>
        <a:accent1>
          <a:srgbClr val="6666FF"/>
        </a:accent1>
        <a:accent2>
          <a:srgbClr val="0066FF"/>
        </a:accent2>
        <a:accent3>
          <a:srgbClr val="AAABB0"/>
        </a:accent3>
        <a:accent4>
          <a:srgbClr val="DADADA"/>
        </a:accent4>
        <a:accent5>
          <a:srgbClr val="B8B8FF"/>
        </a:accent5>
        <a:accent6>
          <a:srgbClr val="005CE7"/>
        </a:accent6>
        <a:hlink>
          <a:srgbClr val="00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cho 3">
        <a:dk1>
          <a:srgbClr val="194349"/>
        </a:dk1>
        <a:lt1>
          <a:srgbClr val="FFFFCC"/>
        </a:lt1>
        <a:dk2>
          <a:srgbClr val="006666"/>
        </a:dk2>
        <a:lt2>
          <a:srgbClr val="FFFFFF"/>
        </a:lt2>
        <a:accent1>
          <a:srgbClr val="99CC00"/>
        </a:accent1>
        <a:accent2>
          <a:srgbClr val="00B6B2"/>
        </a:accent2>
        <a:accent3>
          <a:srgbClr val="AAB8B8"/>
        </a:accent3>
        <a:accent4>
          <a:srgbClr val="DADAAE"/>
        </a:accent4>
        <a:accent5>
          <a:srgbClr val="CAE2AA"/>
        </a:accent5>
        <a:accent6>
          <a:srgbClr val="00A5A1"/>
        </a:accent6>
        <a:hlink>
          <a:srgbClr val="669900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cho 4">
        <a:dk1>
          <a:srgbClr val="194349"/>
        </a:dk1>
        <a:lt1>
          <a:srgbClr val="FFFFCC"/>
        </a:lt1>
        <a:dk2>
          <a:srgbClr val="0000FF"/>
        </a:dk2>
        <a:lt2>
          <a:srgbClr val="FFFFFF"/>
        </a:lt2>
        <a:accent1>
          <a:srgbClr val="0099FF"/>
        </a:accent1>
        <a:accent2>
          <a:srgbClr val="33CC33"/>
        </a:accent2>
        <a:accent3>
          <a:srgbClr val="AAAAFF"/>
        </a:accent3>
        <a:accent4>
          <a:srgbClr val="DADAAE"/>
        </a:accent4>
        <a:accent5>
          <a:srgbClr val="AACAFF"/>
        </a:accent5>
        <a:accent6>
          <a:srgbClr val="2DB9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cho 5">
        <a:dk1>
          <a:srgbClr val="194349"/>
        </a:dk1>
        <a:lt1>
          <a:srgbClr val="FFFFCC"/>
        </a:lt1>
        <a:dk2>
          <a:srgbClr val="72A497"/>
        </a:dk2>
        <a:lt2>
          <a:srgbClr val="000000"/>
        </a:lt2>
        <a:accent1>
          <a:srgbClr val="805D32"/>
        </a:accent1>
        <a:accent2>
          <a:srgbClr val="7D2F3C"/>
        </a:accent2>
        <a:accent3>
          <a:srgbClr val="BCCFC9"/>
        </a:accent3>
        <a:accent4>
          <a:srgbClr val="DADAAE"/>
        </a:accent4>
        <a:accent5>
          <a:srgbClr val="C0B6AD"/>
        </a:accent5>
        <a:accent6>
          <a:srgbClr val="712A35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cho 6">
        <a:dk1>
          <a:srgbClr val="1C1C1C"/>
        </a:dk1>
        <a:lt1>
          <a:srgbClr val="FFFFFF"/>
        </a:lt1>
        <a:dk2>
          <a:srgbClr val="710F0F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BB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666699"/>
        </a:hlink>
        <a:folHlink>
          <a:srgbClr val="99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cho 7">
        <a:dk1>
          <a:srgbClr val="336666"/>
        </a:dk1>
        <a:lt1>
          <a:srgbClr val="FFFFFF"/>
        </a:lt1>
        <a:dk2>
          <a:srgbClr val="000000"/>
        </a:dk2>
        <a:lt2>
          <a:srgbClr val="666699"/>
        </a:lt2>
        <a:accent1>
          <a:srgbClr val="99CCCC"/>
        </a:accent1>
        <a:accent2>
          <a:srgbClr val="CCCCCC"/>
        </a:accent2>
        <a:accent3>
          <a:srgbClr val="FFFFFF"/>
        </a:accent3>
        <a:accent4>
          <a:srgbClr val="2A5656"/>
        </a:accent4>
        <a:accent5>
          <a:srgbClr val="CAE2E2"/>
        </a:accent5>
        <a:accent6>
          <a:srgbClr val="B9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cho 8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336699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cho 9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CC33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B98A00"/>
        </a:accent6>
        <a:hlink>
          <a:srgbClr val="CC66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cho 10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666699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B8CA"/>
        </a:accent5>
        <a:accent6>
          <a:srgbClr val="8A8AE7"/>
        </a:accent6>
        <a:hlink>
          <a:srgbClr val="3366FF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Retro">
  <a:themeElements>
    <a:clrScheme name="Return on Investment_postdesign 0803050 7">
      <a:dk1>
        <a:srgbClr val="336666"/>
      </a:dk1>
      <a:lt1>
        <a:srgbClr val="FFFFFF"/>
      </a:lt1>
      <a:dk2>
        <a:srgbClr val="000000"/>
      </a:dk2>
      <a:lt2>
        <a:srgbClr val="666699"/>
      </a:lt2>
      <a:accent1>
        <a:srgbClr val="99CCCC"/>
      </a:accent1>
      <a:accent2>
        <a:srgbClr val="CCCCCC"/>
      </a:accent2>
      <a:accent3>
        <a:srgbClr val="FFFFFF"/>
      </a:accent3>
      <a:accent4>
        <a:srgbClr val="2A5656"/>
      </a:accent4>
      <a:accent5>
        <a:srgbClr val="CAE2E2"/>
      </a:accent5>
      <a:accent6>
        <a:srgbClr val="B9B9B9"/>
      </a:accent6>
      <a:hlink>
        <a:srgbClr val="006666"/>
      </a:hlink>
      <a:folHlink>
        <a:srgbClr val="B2B2B2"/>
      </a:folHlink>
    </a:clrScheme>
    <a:fontScheme name="Return on Investment_postdesign 0803050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>
            <a:alpha val="45000"/>
          </a:schemeClr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>
            <a:alpha val="45000"/>
          </a:schemeClr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Return on Investment_postdesign 0803050 1">
        <a:dk1>
          <a:srgbClr val="25252F"/>
        </a:dk1>
        <a:lt1>
          <a:srgbClr val="9999FF"/>
        </a:lt1>
        <a:dk2>
          <a:srgbClr val="000000"/>
        </a:dk2>
        <a:lt2>
          <a:srgbClr val="FFFFFF"/>
        </a:lt2>
        <a:accent1>
          <a:srgbClr val="3366FF"/>
        </a:accent1>
        <a:accent2>
          <a:srgbClr val="003399"/>
        </a:accent2>
        <a:accent3>
          <a:srgbClr val="AAAAAA"/>
        </a:accent3>
        <a:accent4>
          <a:srgbClr val="8282DA"/>
        </a:accent4>
        <a:accent5>
          <a:srgbClr val="ADB8FF"/>
        </a:accent5>
        <a:accent6>
          <a:srgbClr val="002D8A"/>
        </a:accent6>
        <a:hlink>
          <a:srgbClr val="0099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turn on Investment_postdesign 0803050 2">
        <a:dk1>
          <a:srgbClr val="314183"/>
        </a:dk1>
        <a:lt1>
          <a:srgbClr val="FFFFFF"/>
        </a:lt1>
        <a:dk2>
          <a:srgbClr val="0B1E45"/>
        </a:dk2>
        <a:lt2>
          <a:srgbClr val="FFFFFF"/>
        </a:lt2>
        <a:accent1>
          <a:srgbClr val="6666FF"/>
        </a:accent1>
        <a:accent2>
          <a:srgbClr val="0066FF"/>
        </a:accent2>
        <a:accent3>
          <a:srgbClr val="AAABB0"/>
        </a:accent3>
        <a:accent4>
          <a:srgbClr val="DADADA"/>
        </a:accent4>
        <a:accent5>
          <a:srgbClr val="B8B8FF"/>
        </a:accent5>
        <a:accent6>
          <a:srgbClr val="005CE7"/>
        </a:accent6>
        <a:hlink>
          <a:srgbClr val="00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turn on Investment_postdesign 0803050 3">
        <a:dk1>
          <a:srgbClr val="194349"/>
        </a:dk1>
        <a:lt1>
          <a:srgbClr val="FFFFCC"/>
        </a:lt1>
        <a:dk2>
          <a:srgbClr val="006666"/>
        </a:dk2>
        <a:lt2>
          <a:srgbClr val="FFFFFF"/>
        </a:lt2>
        <a:accent1>
          <a:srgbClr val="99CC00"/>
        </a:accent1>
        <a:accent2>
          <a:srgbClr val="00B6B2"/>
        </a:accent2>
        <a:accent3>
          <a:srgbClr val="AAB8B8"/>
        </a:accent3>
        <a:accent4>
          <a:srgbClr val="DADAAE"/>
        </a:accent4>
        <a:accent5>
          <a:srgbClr val="CAE2AA"/>
        </a:accent5>
        <a:accent6>
          <a:srgbClr val="00A5A1"/>
        </a:accent6>
        <a:hlink>
          <a:srgbClr val="669900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turn on Investment_postdesign 0803050 4">
        <a:dk1>
          <a:srgbClr val="194349"/>
        </a:dk1>
        <a:lt1>
          <a:srgbClr val="FFFFCC"/>
        </a:lt1>
        <a:dk2>
          <a:srgbClr val="0000FF"/>
        </a:dk2>
        <a:lt2>
          <a:srgbClr val="FFFFFF"/>
        </a:lt2>
        <a:accent1>
          <a:srgbClr val="0099FF"/>
        </a:accent1>
        <a:accent2>
          <a:srgbClr val="33CC33"/>
        </a:accent2>
        <a:accent3>
          <a:srgbClr val="AAAAFF"/>
        </a:accent3>
        <a:accent4>
          <a:srgbClr val="DADAAE"/>
        </a:accent4>
        <a:accent5>
          <a:srgbClr val="AACAFF"/>
        </a:accent5>
        <a:accent6>
          <a:srgbClr val="2DB9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turn on Investment_postdesign 0803050 5">
        <a:dk1>
          <a:srgbClr val="194349"/>
        </a:dk1>
        <a:lt1>
          <a:srgbClr val="FFFFCC"/>
        </a:lt1>
        <a:dk2>
          <a:srgbClr val="72A497"/>
        </a:dk2>
        <a:lt2>
          <a:srgbClr val="000000"/>
        </a:lt2>
        <a:accent1>
          <a:srgbClr val="805D32"/>
        </a:accent1>
        <a:accent2>
          <a:srgbClr val="7D2F3C"/>
        </a:accent2>
        <a:accent3>
          <a:srgbClr val="BCCFC9"/>
        </a:accent3>
        <a:accent4>
          <a:srgbClr val="DADAAE"/>
        </a:accent4>
        <a:accent5>
          <a:srgbClr val="C0B6AD"/>
        </a:accent5>
        <a:accent6>
          <a:srgbClr val="712A35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turn on Investment_postdesign 0803050 6">
        <a:dk1>
          <a:srgbClr val="1C1C1C"/>
        </a:dk1>
        <a:lt1>
          <a:srgbClr val="FFFFFF"/>
        </a:lt1>
        <a:dk2>
          <a:srgbClr val="710F0F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BB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666699"/>
        </a:hlink>
        <a:folHlink>
          <a:srgbClr val="99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turn on Investment_postdesign 0803050 7">
        <a:dk1>
          <a:srgbClr val="336666"/>
        </a:dk1>
        <a:lt1>
          <a:srgbClr val="FFFFFF"/>
        </a:lt1>
        <a:dk2>
          <a:srgbClr val="000000"/>
        </a:dk2>
        <a:lt2>
          <a:srgbClr val="666699"/>
        </a:lt2>
        <a:accent1>
          <a:srgbClr val="99CCCC"/>
        </a:accent1>
        <a:accent2>
          <a:srgbClr val="CCCCCC"/>
        </a:accent2>
        <a:accent3>
          <a:srgbClr val="FFFFFF"/>
        </a:accent3>
        <a:accent4>
          <a:srgbClr val="2A5656"/>
        </a:accent4>
        <a:accent5>
          <a:srgbClr val="CAE2E2"/>
        </a:accent5>
        <a:accent6>
          <a:srgbClr val="B9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turn on Investment_postdesign 0803050 8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336699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turn on Investment_postdesign 0803050 9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CC33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B98A00"/>
        </a:accent6>
        <a:hlink>
          <a:srgbClr val="CC66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turn on Investment_postdesign 0803050 10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666699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B8CA"/>
        </a:accent5>
        <a:accent6>
          <a:srgbClr val="8A8AE7"/>
        </a:accent6>
        <a:hlink>
          <a:srgbClr val="3366FF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Echo">
  <a:themeElements>
    <a:clrScheme name="1_Echo 7">
      <a:dk1>
        <a:srgbClr val="336666"/>
      </a:dk1>
      <a:lt1>
        <a:srgbClr val="FFFFFF"/>
      </a:lt1>
      <a:dk2>
        <a:srgbClr val="000000"/>
      </a:dk2>
      <a:lt2>
        <a:srgbClr val="666699"/>
      </a:lt2>
      <a:accent1>
        <a:srgbClr val="99CCCC"/>
      </a:accent1>
      <a:accent2>
        <a:srgbClr val="CCCCCC"/>
      </a:accent2>
      <a:accent3>
        <a:srgbClr val="FFFFFF"/>
      </a:accent3>
      <a:accent4>
        <a:srgbClr val="2A5656"/>
      </a:accent4>
      <a:accent5>
        <a:srgbClr val="CAE2E2"/>
      </a:accent5>
      <a:accent6>
        <a:srgbClr val="B9B9B9"/>
      </a:accent6>
      <a:hlink>
        <a:srgbClr val="006666"/>
      </a:hlink>
      <a:folHlink>
        <a:srgbClr val="B2B2B2"/>
      </a:folHlink>
    </a:clrScheme>
    <a:fontScheme name="1_Ech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>
            <a:alpha val="45000"/>
          </a:schemeClr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>
            <a:alpha val="45000"/>
          </a:schemeClr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Echo 1">
        <a:dk1>
          <a:srgbClr val="25252F"/>
        </a:dk1>
        <a:lt1>
          <a:srgbClr val="9999FF"/>
        </a:lt1>
        <a:dk2>
          <a:srgbClr val="000000"/>
        </a:dk2>
        <a:lt2>
          <a:srgbClr val="FFFFFF"/>
        </a:lt2>
        <a:accent1>
          <a:srgbClr val="3366FF"/>
        </a:accent1>
        <a:accent2>
          <a:srgbClr val="003399"/>
        </a:accent2>
        <a:accent3>
          <a:srgbClr val="AAAAAA"/>
        </a:accent3>
        <a:accent4>
          <a:srgbClr val="8282DA"/>
        </a:accent4>
        <a:accent5>
          <a:srgbClr val="ADB8FF"/>
        </a:accent5>
        <a:accent6>
          <a:srgbClr val="002D8A"/>
        </a:accent6>
        <a:hlink>
          <a:srgbClr val="0099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cho 2">
        <a:dk1>
          <a:srgbClr val="314183"/>
        </a:dk1>
        <a:lt1>
          <a:srgbClr val="FFFFFF"/>
        </a:lt1>
        <a:dk2>
          <a:srgbClr val="0B1E45"/>
        </a:dk2>
        <a:lt2>
          <a:srgbClr val="FFFFFF"/>
        </a:lt2>
        <a:accent1>
          <a:srgbClr val="6666FF"/>
        </a:accent1>
        <a:accent2>
          <a:srgbClr val="0066FF"/>
        </a:accent2>
        <a:accent3>
          <a:srgbClr val="AAABB0"/>
        </a:accent3>
        <a:accent4>
          <a:srgbClr val="DADADA"/>
        </a:accent4>
        <a:accent5>
          <a:srgbClr val="B8B8FF"/>
        </a:accent5>
        <a:accent6>
          <a:srgbClr val="005CE7"/>
        </a:accent6>
        <a:hlink>
          <a:srgbClr val="00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cho 3">
        <a:dk1>
          <a:srgbClr val="194349"/>
        </a:dk1>
        <a:lt1>
          <a:srgbClr val="FFFFCC"/>
        </a:lt1>
        <a:dk2>
          <a:srgbClr val="006666"/>
        </a:dk2>
        <a:lt2>
          <a:srgbClr val="FFFFFF"/>
        </a:lt2>
        <a:accent1>
          <a:srgbClr val="99CC00"/>
        </a:accent1>
        <a:accent2>
          <a:srgbClr val="00B6B2"/>
        </a:accent2>
        <a:accent3>
          <a:srgbClr val="AAB8B8"/>
        </a:accent3>
        <a:accent4>
          <a:srgbClr val="DADAAE"/>
        </a:accent4>
        <a:accent5>
          <a:srgbClr val="CAE2AA"/>
        </a:accent5>
        <a:accent6>
          <a:srgbClr val="00A5A1"/>
        </a:accent6>
        <a:hlink>
          <a:srgbClr val="669900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cho 4">
        <a:dk1>
          <a:srgbClr val="194349"/>
        </a:dk1>
        <a:lt1>
          <a:srgbClr val="FFFFCC"/>
        </a:lt1>
        <a:dk2>
          <a:srgbClr val="0000FF"/>
        </a:dk2>
        <a:lt2>
          <a:srgbClr val="FFFFFF"/>
        </a:lt2>
        <a:accent1>
          <a:srgbClr val="0099FF"/>
        </a:accent1>
        <a:accent2>
          <a:srgbClr val="33CC33"/>
        </a:accent2>
        <a:accent3>
          <a:srgbClr val="AAAAFF"/>
        </a:accent3>
        <a:accent4>
          <a:srgbClr val="DADAAE"/>
        </a:accent4>
        <a:accent5>
          <a:srgbClr val="AACAFF"/>
        </a:accent5>
        <a:accent6>
          <a:srgbClr val="2DB9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cho 5">
        <a:dk1>
          <a:srgbClr val="194349"/>
        </a:dk1>
        <a:lt1>
          <a:srgbClr val="FFFFCC"/>
        </a:lt1>
        <a:dk2>
          <a:srgbClr val="72A497"/>
        </a:dk2>
        <a:lt2>
          <a:srgbClr val="000000"/>
        </a:lt2>
        <a:accent1>
          <a:srgbClr val="805D32"/>
        </a:accent1>
        <a:accent2>
          <a:srgbClr val="7D2F3C"/>
        </a:accent2>
        <a:accent3>
          <a:srgbClr val="BCCFC9"/>
        </a:accent3>
        <a:accent4>
          <a:srgbClr val="DADAAE"/>
        </a:accent4>
        <a:accent5>
          <a:srgbClr val="C0B6AD"/>
        </a:accent5>
        <a:accent6>
          <a:srgbClr val="712A35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cho 6">
        <a:dk1>
          <a:srgbClr val="1C1C1C"/>
        </a:dk1>
        <a:lt1>
          <a:srgbClr val="FFFFFF"/>
        </a:lt1>
        <a:dk2>
          <a:srgbClr val="710F0F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BB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666699"/>
        </a:hlink>
        <a:folHlink>
          <a:srgbClr val="99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cho 7">
        <a:dk1>
          <a:srgbClr val="336666"/>
        </a:dk1>
        <a:lt1>
          <a:srgbClr val="FFFFFF"/>
        </a:lt1>
        <a:dk2>
          <a:srgbClr val="000000"/>
        </a:dk2>
        <a:lt2>
          <a:srgbClr val="666699"/>
        </a:lt2>
        <a:accent1>
          <a:srgbClr val="99CCCC"/>
        </a:accent1>
        <a:accent2>
          <a:srgbClr val="CCCCCC"/>
        </a:accent2>
        <a:accent3>
          <a:srgbClr val="FFFFFF"/>
        </a:accent3>
        <a:accent4>
          <a:srgbClr val="2A5656"/>
        </a:accent4>
        <a:accent5>
          <a:srgbClr val="CAE2E2"/>
        </a:accent5>
        <a:accent6>
          <a:srgbClr val="B9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cho 8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336699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cho 9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CC33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B98A00"/>
        </a:accent6>
        <a:hlink>
          <a:srgbClr val="CC66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cho 10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666699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B8CA"/>
        </a:accent5>
        <a:accent6>
          <a:srgbClr val="8A8AE7"/>
        </a:accent6>
        <a:hlink>
          <a:srgbClr val="3366FF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2_Retro">
  <a:themeElements>
    <a:clrScheme name="Return on Investment_postdesign 0803050 7">
      <a:dk1>
        <a:srgbClr val="336666"/>
      </a:dk1>
      <a:lt1>
        <a:srgbClr val="FFFFFF"/>
      </a:lt1>
      <a:dk2>
        <a:srgbClr val="000000"/>
      </a:dk2>
      <a:lt2>
        <a:srgbClr val="666699"/>
      </a:lt2>
      <a:accent1>
        <a:srgbClr val="99CCCC"/>
      </a:accent1>
      <a:accent2>
        <a:srgbClr val="CCCCCC"/>
      </a:accent2>
      <a:accent3>
        <a:srgbClr val="FFFFFF"/>
      </a:accent3>
      <a:accent4>
        <a:srgbClr val="2A5656"/>
      </a:accent4>
      <a:accent5>
        <a:srgbClr val="CAE2E2"/>
      </a:accent5>
      <a:accent6>
        <a:srgbClr val="B9B9B9"/>
      </a:accent6>
      <a:hlink>
        <a:srgbClr val="006666"/>
      </a:hlink>
      <a:folHlink>
        <a:srgbClr val="B2B2B2"/>
      </a:folHlink>
    </a:clrScheme>
    <a:fontScheme name="Return on Investment_postdesign 0803050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>
            <a:alpha val="45000"/>
          </a:schemeClr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>
            <a:alpha val="45000"/>
          </a:schemeClr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Return on Investment_postdesign 0803050 1">
        <a:dk1>
          <a:srgbClr val="25252F"/>
        </a:dk1>
        <a:lt1>
          <a:srgbClr val="9999FF"/>
        </a:lt1>
        <a:dk2>
          <a:srgbClr val="000000"/>
        </a:dk2>
        <a:lt2>
          <a:srgbClr val="FFFFFF"/>
        </a:lt2>
        <a:accent1>
          <a:srgbClr val="3366FF"/>
        </a:accent1>
        <a:accent2>
          <a:srgbClr val="003399"/>
        </a:accent2>
        <a:accent3>
          <a:srgbClr val="AAAAAA"/>
        </a:accent3>
        <a:accent4>
          <a:srgbClr val="8282DA"/>
        </a:accent4>
        <a:accent5>
          <a:srgbClr val="ADB8FF"/>
        </a:accent5>
        <a:accent6>
          <a:srgbClr val="002D8A"/>
        </a:accent6>
        <a:hlink>
          <a:srgbClr val="0099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turn on Investment_postdesign 0803050 2">
        <a:dk1>
          <a:srgbClr val="314183"/>
        </a:dk1>
        <a:lt1>
          <a:srgbClr val="FFFFFF"/>
        </a:lt1>
        <a:dk2>
          <a:srgbClr val="0B1E45"/>
        </a:dk2>
        <a:lt2>
          <a:srgbClr val="FFFFFF"/>
        </a:lt2>
        <a:accent1>
          <a:srgbClr val="6666FF"/>
        </a:accent1>
        <a:accent2>
          <a:srgbClr val="0066FF"/>
        </a:accent2>
        <a:accent3>
          <a:srgbClr val="AAABB0"/>
        </a:accent3>
        <a:accent4>
          <a:srgbClr val="DADADA"/>
        </a:accent4>
        <a:accent5>
          <a:srgbClr val="B8B8FF"/>
        </a:accent5>
        <a:accent6>
          <a:srgbClr val="005CE7"/>
        </a:accent6>
        <a:hlink>
          <a:srgbClr val="00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turn on Investment_postdesign 0803050 3">
        <a:dk1>
          <a:srgbClr val="194349"/>
        </a:dk1>
        <a:lt1>
          <a:srgbClr val="FFFFCC"/>
        </a:lt1>
        <a:dk2>
          <a:srgbClr val="006666"/>
        </a:dk2>
        <a:lt2>
          <a:srgbClr val="FFFFFF"/>
        </a:lt2>
        <a:accent1>
          <a:srgbClr val="99CC00"/>
        </a:accent1>
        <a:accent2>
          <a:srgbClr val="00B6B2"/>
        </a:accent2>
        <a:accent3>
          <a:srgbClr val="AAB8B8"/>
        </a:accent3>
        <a:accent4>
          <a:srgbClr val="DADAAE"/>
        </a:accent4>
        <a:accent5>
          <a:srgbClr val="CAE2AA"/>
        </a:accent5>
        <a:accent6>
          <a:srgbClr val="00A5A1"/>
        </a:accent6>
        <a:hlink>
          <a:srgbClr val="669900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turn on Investment_postdesign 0803050 4">
        <a:dk1>
          <a:srgbClr val="194349"/>
        </a:dk1>
        <a:lt1>
          <a:srgbClr val="FFFFCC"/>
        </a:lt1>
        <a:dk2>
          <a:srgbClr val="0000FF"/>
        </a:dk2>
        <a:lt2>
          <a:srgbClr val="FFFFFF"/>
        </a:lt2>
        <a:accent1>
          <a:srgbClr val="0099FF"/>
        </a:accent1>
        <a:accent2>
          <a:srgbClr val="33CC33"/>
        </a:accent2>
        <a:accent3>
          <a:srgbClr val="AAAAFF"/>
        </a:accent3>
        <a:accent4>
          <a:srgbClr val="DADAAE"/>
        </a:accent4>
        <a:accent5>
          <a:srgbClr val="AACAFF"/>
        </a:accent5>
        <a:accent6>
          <a:srgbClr val="2DB9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turn on Investment_postdesign 0803050 5">
        <a:dk1>
          <a:srgbClr val="194349"/>
        </a:dk1>
        <a:lt1>
          <a:srgbClr val="FFFFCC"/>
        </a:lt1>
        <a:dk2>
          <a:srgbClr val="72A497"/>
        </a:dk2>
        <a:lt2>
          <a:srgbClr val="000000"/>
        </a:lt2>
        <a:accent1>
          <a:srgbClr val="805D32"/>
        </a:accent1>
        <a:accent2>
          <a:srgbClr val="7D2F3C"/>
        </a:accent2>
        <a:accent3>
          <a:srgbClr val="BCCFC9"/>
        </a:accent3>
        <a:accent4>
          <a:srgbClr val="DADAAE"/>
        </a:accent4>
        <a:accent5>
          <a:srgbClr val="C0B6AD"/>
        </a:accent5>
        <a:accent6>
          <a:srgbClr val="712A35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turn on Investment_postdesign 0803050 6">
        <a:dk1>
          <a:srgbClr val="1C1C1C"/>
        </a:dk1>
        <a:lt1>
          <a:srgbClr val="FFFFFF"/>
        </a:lt1>
        <a:dk2>
          <a:srgbClr val="710F0F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BB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666699"/>
        </a:hlink>
        <a:folHlink>
          <a:srgbClr val="99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turn on Investment_postdesign 0803050 7">
        <a:dk1>
          <a:srgbClr val="336666"/>
        </a:dk1>
        <a:lt1>
          <a:srgbClr val="FFFFFF"/>
        </a:lt1>
        <a:dk2>
          <a:srgbClr val="000000"/>
        </a:dk2>
        <a:lt2>
          <a:srgbClr val="666699"/>
        </a:lt2>
        <a:accent1>
          <a:srgbClr val="99CCCC"/>
        </a:accent1>
        <a:accent2>
          <a:srgbClr val="CCCCCC"/>
        </a:accent2>
        <a:accent3>
          <a:srgbClr val="FFFFFF"/>
        </a:accent3>
        <a:accent4>
          <a:srgbClr val="2A5656"/>
        </a:accent4>
        <a:accent5>
          <a:srgbClr val="CAE2E2"/>
        </a:accent5>
        <a:accent6>
          <a:srgbClr val="B9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turn on Investment_postdesign 0803050 8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336699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turn on Investment_postdesign 0803050 9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CC33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B98A00"/>
        </a:accent6>
        <a:hlink>
          <a:srgbClr val="CC66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turn on Investment_postdesign 0803050 10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666699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B8CA"/>
        </a:accent5>
        <a:accent6>
          <a:srgbClr val="8A8AE7"/>
        </a:accent6>
        <a:hlink>
          <a:srgbClr val="3366FF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3_Echo">
  <a:themeElements>
    <a:clrScheme name="1_Echo 7">
      <a:dk1>
        <a:srgbClr val="336666"/>
      </a:dk1>
      <a:lt1>
        <a:srgbClr val="FFFFFF"/>
      </a:lt1>
      <a:dk2>
        <a:srgbClr val="000000"/>
      </a:dk2>
      <a:lt2>
        <a:srgbClr val="666699"/>
      </a:lt2>
      <a:accent1>
        <a:srgbClr val="99CCCC"/>
      </a:accent1>
      <a:accent2>
        <a:srgbClr val="CCCCCC"/>
      </a:accent2>
      <a:accent3>
        <a:srgbClr val="FFFFFF"/>
      </a:accent3>
      <a:accent4>
        <a:srgbClr val="2A5656"/>
      </a:accent4>
      <a:accent5>
        <a:srgbClr val="CAE2E2"/>
      </a:accent5>
      <a:accent6>
        <a:srgbClr val="B9B9B9"/>
      </a:accent6>
      <a:hlink>
        <a:srgbClr val="006666"/>
      </a:hlink>
      <a:folHlink>
        <a:srgbClr val="B2B2B2"/>
      </a:folHlink>
    </a:clrScheme>
    <a:fontScheme name="1_Ech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>
            <a:alpha val="45000"/>
          </a:schemeClr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>
            <a:alpha val="45000"/>
          </a:schemeClr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Echo 1">
        <a:dk1>
          <a:srgbClr val="25252F"/>
        </a:dk1>
        <a:lt1>
          <a:srgbClr val="9999FF"/>
        </a:lt1>
        <a:dk2>
          <a:srgbClr val="000000"/>
        </a:dk2>
        <a:lt2>
          <a:srgbClr val="FFFFFF"/>
        </a:lt2>
        <a:accent1>
          <a:srgbClr val="3366FF"/>
        </a:accent1>
        <a:accent2>
          <a:srgbClr val="003399"/>
        </a:accent2>
        <a:accent3>
          <a:srgbClr val="AAAAAA"/>
        </a:accent3>
        <a:accent4>
          <a:srgbClr val="8282DA"/>
        </a:accent4>
        <a:accent5>
          <a:srgbClr val="ADB8FF"/>
        </a:accent5>
        <a:accent6>
          <a:srgbClr val="002D8A"/>
        </a:accent6>
        <a:hlink>
          <a:srgbClr val="0099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cho 2">
        <a:dk1>
          <a:srgbClr val="314183"/>
        </a:dk1>
        <a:lt1>
          <a:srgbClr val="FFFFFF"/>
        </a:lt1>
        <a:dk2>
          <a:srgbClr val="0B1E45"/>
        </a:dk2>
        <a:lt2>
          <a:srgbClr val="FFFFFF"/>
        </a:lt2>
        <a:accent1>
          <a:srgbClr val="6666FF"/>
        </a:accent1>
        <a:accent2>
          <a:srgbClr val="0066FF"/>
        </a:accent2>
        <a:accent3>
          <a:srgbClr val="AAABB0"/>
        </a:accent3>
        <a:accent4>
          <a:srgbClr val="DADADA"/>
        </a:accent4>
        <a:accent5>
          <a:srgbClr val="B8B8FF"/>
        </a:accent5>
        <a:accent6>
          <a:srgbClr val="005CE7"/>
        </a:accent6>
        <a:hlink>
          <a:srgbClr val="00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cho 3">
        <a:dk1>
          <a:srgbClr val="194349"/>
        </a:dk1>
        <a:lt1>
          <a:srgbClr val="FFFFCC"/>
        </a:lt1>
        <a:dk2>
          <a:srgbClr val="006666"/>
        </a:dk2>
        <a:lt2>
          <a:srgbClr val="FFFFFF"/>
        </a:lt2>
        <a:accent1>
          <a:srgbClr val="99CC00"/>
        </a:accent1>
        <a:accent2>
          <a:srgbClr val="00B6B2"/>
        </a:accent2>
        <a:accent3>
          <a:srgbClr val="AAB8B8"/>
        </a:accent3>
        <a:accent4>
          <a:srgbClr val="DADAAE"/>
        </a:accent4>
        <a:accent5>
          <a:srgbClr val="CAE2AA"/>
        </a:accent5>
        <a:accent6>
          <a:srgbClr val="00A5A1"/>
        </a:accent6>
        <a:hlink>
          <a:srgbClr val="669900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cho 4">
        <a:dk1>
          <a:srgbClr val="194349"/>
        </a:dk1>
        <a:lt1>
          <a:srgbClr val="FFFFCC"/>
        </a:lt1>
        <a:dk2>
          <a:srgbClr val="0000FF"/>
        </a:dk2>
        <a:lt2>
          <a:srgbClr val="FFFFFF"/>
        </a:lt2>
        <a:accent1>
          <a:srgbClr val="0099FF"/>
        </a:accent1>
        <a:accent2>
          <a:srgbClr val="33CC33"/>
        </a:accent2>
        <a:accent3>
          <a:srgbClr val="AAAAFF"/>
        </a:accent3>
        <a:accent4>
          <a:srgbClr val="DADAAE"/>
        </a:accent4>
        <a:accent5>
          <a:srgbClr val="AACAFF"/>
        </a:accent5>
        <a:accent6>
          <a:srgbClr val="2DB9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cho 5">
        <a:dk1>
          <a:srgbClr val="194349"/>
        </a:dk1>
        <a:lt1>
          <a:srgbClr val="FFFFCC"/>
        </a:lt1>
        <a:dk2>
          <a:srgbClr val="72A497"/>
        </a:dk2>
        <a:lt2>
          <a:srgbClr val="000000"/>
        </a:lt2>
        <a:accent1>
          <a:srgbClr val="805D32"/>
        </a:accent1>
        <a:accent2>
          <a:srgbClr val="7D2F3C"/>
        </a:accent2>
        <a:accent3>
          <a:srgbClr val="BCCFC9"/>
        </a:accent3>
        <a:accent4>
          <a:srgbClr val="DADAAE"/>
        </a:accent4>
        <a:accent5>
          <a:srgbClr val="C0B6AD"/>
        </a:accent5>
        <a:accent6>
          <a:srgbClr val="712A35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cho 6">
        <a:dk1>
          <a:srgbClr val="1C1C1C"/>
        </a:dk1>
        <a:lt1>
          <a:srgbClr val="FFFFFF"/>
        </a:lt1>
        <a:dk2>
          <a:srgbClr val="710F0F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BB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666699"/>
        </a:hlink>
        <a:folHlink>
          <a:srgbClr val="99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cho 7">
        <a:dk1>
          <a:srgbClr val="336666"/>
        </a:dk1>
        <a:lt1>
          <a:srgbClr val="FFFFFF"/>
        </a:lt1>
        <a:dk2>
          <a:srgbClr val="000000"/>
        </a:dk2>
        <a:lt2>
          <a:srgbClr val="666699"/>
        </a:lt2>
        <a:accent1>
          <a:srgbClr val="99CCCC"/>
        </a:accent1>
        <a:accent2>
          <a:srgbClr val="CCCCCC"/>
        </a:accent2>
        <a:accent3>
          <a:srgbClr val="FFFFFF"/>
        </a:accent3>
        <a:accent4>
          <a:srgbClr val="2A5656"/>
        </a:accent4>
        <a:accent5>
          <a:srgbClr val="CAE2E2"/>
        </a:accent5>
        <a:accent6>
          <a:srgbClr val="B9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cho 8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336699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cho 9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CC33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B98A00"/>
        </a:accent6>
        <a:hlink>
          <a:srgbClr val="CC66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cho 10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666699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B8CA"/>
        </a:accent5>
        <a:accent6>
          <a:srgbClr val="8A8AE7"/>
        </a:accent6>
        <a:hlink>
          <a:srgbClr val="3366FF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Fiber Optic">
  <a:themeElements>
    <a:clrScheme name="Blue Strands Design Template 3">
      <a:dk1>
        <a:srgbClr val="5F5F5F"/>
      </a:dk1>
      <a:lt1>
        <a:srgbClr val="DEF6F1"/>
      </a:lt1>
      <a:dk2>
        <a:srgbClr val="B2B2B2"/>
      </a:dk2>
      <a:lt2>
        <a:srgbClr val="969696"/>
      </a:lt2>
      <a:accent1>
        <a:srgbClr val="E6E6E6"/>
      </a:accent1>
      <a:accent2>
        <a:srgbClr val="8DC6FF"/>
      </a:accent2>
      <a:accent3>
        <a:srgbClr val="ECFAF7"/>
      </a:accent3>
      <a:accent4>
        <a:srgbClr val="505050"/>
      </a:accent4>
      <a:accent5>
        <a:srgbClr val="F0F0F0"/>
      </a:accent5>
      <a:accent6>
        <a:srgbClr val="7FB3E7"/>
      </a:accent6>
      <a:hlink>
        <a:srgbClr val="0066CC"/>
      </a:hlink>
      <a:folHlink>
        <a:srgbClr val="0000FF"/>
      </a:folHlink>
    </a:clrScheme>
    <a:fontScheme name="Blue Strands Design Template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ue Strands Design Template 1">
        <a:dk1>
          <a:srgbClr val="0099FF"/>
        </a:dk1>
        <a:lt1>
          <a:srgbClr val="FFFFFF"/>
        </a:lt1>
        <a:dk2>
          <a:srgbClr val="0099FF"/>
        </a:dk2>
        <a:lt2>
          <a:srgbClr val="808080"/>
        </a:lt2>
        <a:accent1>
          <a:srgbClr val="B9D6E5"/>
        </a:accent1>
        <a:accent2>
          <a:srgbClr val="333399"/>
        </a:accent2>
        <a:accent3>
          <a:srgbClr val="FFFFFF"/>
        </a:accent3>
        <a:accent4>
          <a:srgbClr val="0082DA"/>
        </a:accent4>
        <a:accent5>
          <a:srgbClr val="D9E8F0"/>
        </a:accent5>
        <a:accent6>
          <a:srgbClr val="2D2D8A"/>
        </a:accent6>
        <a:hlink>
          <a:srgbClr val="3366CC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Strands Design Template 2">
        <a:dk1>
          <a:srgbClr val="808080"/>
        </a:dk1>
        <a:lt1>
          <a:srgbClr val="FFFFFF"/>
        </a:lt1>
        <a:dk2>
          <a:srgbClr val="0066CC"/>
        </a:dk2>
        <a:lt2>
          <a:srgbClr val="969696"/>
        </a:lt2>
        <a:accent1>
          <a:srgbClr val="DDDDDD"/>
        </a:accent1>
        <a:accent2>
          <a:srgbClr val="33CCFF"/>
        </a:accent2>
        <a:accent3>
          <a:srgbClr val="FFFFFF"/>
        </a:accent3>
        <a:accent4>
          <a:srgbClr val="6C6C6C"/>
        </a:accent4>
        <a:accent5>
          <a:srgbClr val="EBEBEB"/>
        </a:accent5>
        <a:accent6>
          <a:srgbClr val="2DB9E7"/>
        </a:accent6>
        <a:hlink>
          <a:srgbClr val="CC3300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Strands Design Template 3">
        <a:dk1>
          <a:srgbClr val="5F5F5F"/>
        </a:dk1>
        <a:lt1>
          <a:srgbClr val="DEF6F1"/>
        </a:lt1>
        <a:dk2>
          <a:srgbClr val="B2B2B2"/>
        </a:dk2>
        <a:lt2>
          <a:srgbClr val="969696"/>
        </a:lt2>
        <a:accent1>
          <a:srgbClr val="E6E6E6"/>
        </a:accent1>
        <a:accent2>
          <a:srgbClr val="8DC6FF"/>
        </a:accent2>
        <a:accent3>
          <a:srgbClr val="ECFAF7"/>
        </a:accent3>
        <a:accent4>
          <a:srgbClr val="505050"/>
        </a:accent4>
        <a:accent5>
          <a:srgbClr val="F0F0F0"/>
        </a:accent5>
        <a:accent6>
          <a:srgbClr val="7FB3E7"/>
        </a:accent6>
        <a:hlink>
          <a:srgbClr val="0066CC"/>
        </a:hlink>
        <a:folHlink>
          <a:srgbClr val="00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Strands Design Template 4">
        <a:dk1>
          <a:srgbClr val="3366CC"/>
        </a:dk1>
        <a:lt1>
          <a:srgbClr val="FFFFFF"/>
        </a:lt1>
        <a:dk2>
          <a:srgbClr val="66CCFF"/>
        </a:dk2>
        <a:lt2>
          <a:srgbClr val="808080"/>
        </a:lt2>
        <a:accent1>
          <a:srgbClr val="B4DCFF"/>
        </a:accent1>
        <a:accent2>
          <a:srgbClr val="CCCCFF"/>
        </a:accent2>
        <a:accent3>
          <a:srgbClr val="FFFFFF"/>
        </a:accent3>
        <a:accent4>
          <a:srgbClr val="2A56AE"/>
        </a:accent4>
        <a:accent5>
          <a:srgbClr val="D6EB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Strands Design Template 5">
        <a:dk1>
          <a:srgbClr val="808080"/>
        </a:dk1>
        <a:lt1>
          <a:srgbClr val="FFFFD9"/>
        </a:lt1>
        <a:dk2>
          <a:srgbClr val="3366CC"/>
        </a:dk2>
        <a:lt2>
          <a:srgbClr val="777777"/>
        </a:lt2>
        <a:accent1>
          <a:srgbClr val="EBEECA"/>
        </a:accent1>
        <a:accent2>
          <a:srgbClr val="99CCFF"/>
        </a:accent2>
        <a:accent3>
          <a:srgbClr val="FFFFE9"/>
        </a:accent3>
        <a:accent4>
          <a:srgbClr val="6C6C6C"/>
        </a:accent4>
        <a:accent5>
          <a:srgbClr val="F3F5E1"/>
        </a:accent5>
        <a:accent6>
          <a:srgbClr val="8AB9E7"/>
        </a:accent6>
        <a:hlink>
          <a:srgbClr val="2901BB"/>
        </a:hlink>
        <a:folHlink>
          <a:srgbClr val="FF7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Strands Design Template 6">
        <a:dk1>
          <a:srgbClr val="3366CC"/>
        </a:dk1>
        <a:lt1>
          <a:srgbClr val="008080"/>
        </a:lt1>
        <a:dk2>
          <a:srgbClr val="3399FF"/>
        </a:dk2>
        <a:lt2>
          <a:srgbClr val="005A58"/>
        </a:lt2>
        <a:accent1>
          <a:srgbClr val="8BC2FF"/>
        </a:accent1>
        <a:accent2>
          <a:srgbClr val="FFFFCC"/>
        </a:accent2>
        <a:accent3>
          <a:srgbClr val="AAC0C0"/>
        </a:accent3>
        <a:accent4>
          <a:srgbClr val="2A56AE"/>
        </a:accent4>
        <a:accent5>
          <a:srgbClr val="C4DDFF"/>
        </a:accent5>
        <a:accent6>
          <a:srgbClr val="E7E7B9"/>
        </a:accent6>
        <a:hlink>
          <a:srgbClr val="990000"/>
        </a:hlink>
        <a:folHlink>
          <a:srgbClr val="00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Strands Design Template 7">
        <a:dk1>
          <a:srgbClr val="666666"/>
        </a:dk1>
        <a:lt1>
          <a:srgbClr val="666699"/>
        </a:lt1>
        <a:dk2>
          <a:srgbClr val="99CCFF"/>
        </a:dk2>
        <a:lt2>
          <a:srgbClr val="3E3E5C"/>
        </a:lt2>
        <a:accent1>
          <a:srgbClr val="D2D2D2"/>
        </a:accent1>
        <a:accent2>
          <a:srgbClr val="8DC6FF"/>
        </a:accent2>
        <a:accent3>
          <a:srgbClr val="B8B8CA"/>
        </a:accent3>
        <a:accent4>
          <a:srgbClr val="565656"/>
        </a:accent4>
        <a:accent5>
          <a:srgbClr val="E5E5E5"/>
        </a:accent5>
        <a:accent6>
          <a:srgbClr val="7FB3E7"/>
        </a:accent6>
        <a:hlink>
          <a:srgbClr val="0066FF"/>
        </a:hlink>
        <a:folHlink>
          <a:srgbClr val="FF99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Strands Design Template 8">
        <a:dk1>
          <a:srgbClr val="5C1F00"/>
        </a:dk1>
        <a:lt1>
          <a:srgbClr val="9C3408"/>
        </a:lt1>
        <a:dk2>
          <a:srgbClr val="800000"/>
        </a:dk2>
        <a:lt2>
          <a:srgbClr val="73BCFF"/>
        </a:lt2>
        <a:accent1>
          <a:srgbClr val="D99965"/>
        </a:accent1>
        <a:accent2>
          <a:srgbClr val="3366CC"/>
        </a:accent2>
        <a:accent3>
          <a:srgbClr val="C0AAAA"/>
        </a:accent3>
        <a:accent4>
          <a:srgbClr val="852B06"/>
        </a:accent4>
        <a:accent5>
          <a:srgbClr val="E9CAB8"/>
        </a:accent5>
        <a:accent6>
          <a:srgbClr val="2D5CB9"/>
        </a:accent6>
        <a:hlink>
          <a:srgbClr val="D3EBFF"/>
        </a:hlink>
        <a:folHlink>
          <a:srgbClr val="FED3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Strands Design Template 9">
        <a:dk1>
          <a:srgbClr val="336699"/>
        </a:dk1>
        <a:lt1>
          <a:srgbClr val="1270AA"/>
        </a:lt1>
        <a:dk2>
          <a:srgbClr val="000000"/>
        </a:dk2>
        <a:lt2>
          <a:srgbClr val="66CCFF"/>
        </a:lt2>
        <a:accent1>
          <a:srgbClr val="AAE1FA"/>
        </a:accent1>
        <a:accent2>
          <a:srgbClr val="0033CC"/>
        </a:accent2>
        <a:accent3>
          <a:srgbClr val="AAAAAA"/>
        </a:accent3>
        <a:accent4>
          <a:srgbClr val="0E5F91"/>
        </a:accent4>
        <a:accent5>
          <a:srgbClr val="D2EEFC"/>
        </a:accent5>
        <a:accent6>
          <a:srgbClr val="002DB9"/>
        </a:accent6>
        <a:hlink>
          <a:srgbClr val="FF7500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Strands Design Template 10">
        <a:dk1>
          <a:srgbClr val="003366"/>
        </a:dk1>
        <a:lt1>
          <a:srgbClr val="A9A9A9"/>
        </a:lt1>
        <a:dk2>
          <a:srgbClr val="000099"/>
        </a:dk2>
        <a:lt2>
          <a:srgbClr val="66CCFF"/>
        </a:lt2>
        <a:accent1>
          <a:srgbClr val="336699"/>
        </a:accent1>
        <a:accent2>
          <a:srgbClr val="3333FF"/>
        </a:accent2>
        <a:accent3>
          <a:srgbClr val="AAAACA"/>
        </a:accent3>
        <a:accent4>
          <a:srgbClr val="909090"/>
        </a:accent4>
        <a:accent5>
          <a:srgbClr val="ADB8CA"/>
        </a:accent5>
        <a:accent6>
          <a:srgbClr val="2D2DE7"/>
        </a:accent6>
        <a:hlink>
          <a:srgbClr val="66CC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1_Custom Design">
  <a:themeElements>
    <a:clrScheme name="1_Custom Design 8">
      <a:dk1>
        <a:srgbClr val="003366"/>
      </a:dk1>
      <a:lt1>
        <a:srgbClr val="FFFFFF"/>
      </a:lt1>
      <a:dk2>
        <a:srgbClr val="000099"/>
      </a:dk2>
      <a:lt2>
        <a:srgbClr val="CCFFFF"/>
      </a:lt2>
      <a:accent1>
        <a:srgbClr val="3366CC"/>
      </a:accent1>
      <a:accent2>
        <a:srgbClr val="00B000"/>
      </a:accent2>
      <a:accent3>
        <a:srgbClr val="AAAACA"/>
      </a:accent3>
      <a:accent4>
        <a:srgbClr val="DADADA"/>
      </a:accent4>
      <a:accent5>
        <a:srgbClr val="ADB8E2"/>
      </a:accent5>
      <a:accent6>
        <a:srgbClr val="009F00"/>
      </a:accent6>
      <a:hlink>
        <a:srgbClr val="66CCFF"/>
      </a:hlink>
      <a:folHlink>
        <a:srgbClr val="FFE701"/>
      </a:folHlink>
    </a:clrScheme>
    <a:fontScheme name="1_Custom Design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3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E6E6E6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0F0F0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4D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D6EB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1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EBEECA"/>
        </a:accent1>
        <a:accent2>
          <a:srgbClr val="DBFF75"/>
        </a:accent2>
        <a:accent3>
          <a:srgbClr val="FFFFE9"/>
        </a:accent3>
        <a:accent4>
          <a:srgbClr val="000000"/>
        </a:accent4>
        <a:accent5>
          <a:srgbClr val="F3F5E1"/>
        </a:accent5>
        <a:accent6>
          <a:srgbClr val="C6E769"/>
        </a:accent6>
        <a:hlink>
          <a:srgbClr val="8FA418"/>
        </a:hlink>
        <a:folHlink>
          <a:srgbClr val="FF7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16">
        <a:dk1>
          <a:srgbClr val="58572B"/>
        </a:dk1>
        <a:lt1>
          <a:srgbClr val="008080"/>
        </a:lt1>
        <a:dk2>
          <a:srgbClr val="FFFF99"/>
        </a:dk2>
        <a:lt2>
          <a:srgbClr val="005A58"/>
        </a:lt2>
        <a:accent1>
          <a:srgbClr val="CCCC99"/>
        </a:accent1>
        <a:accent2>
          <a:srgbClr val="FFFFCC"/>
        </a:accent2>
        <a:accent3>
          <a:srgbClr val="AAC0C0"/>
        </a:accent3>
        <a:accent4>
          <a:srgbClr val="4A4923"/>
        </a:accent4>
        <a:accent5>
          <a:srgbClr val="E2E2CA"/>
        </a:accent5>
        <a:accent6>
          <a:srgbClr val="E7E7B9"/>
        </a:accent6>
        <a:hlink>
          <a:srgbClr val="990000"/>
        </a:hlink>
        <a:folHlink>
          <a:srgbClr val="6633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</Template>
  <TotalTime>1856</TotalTime>
  <Words>1378</Words>
  <Application>Microsoft Office PowerPoint</Application>
  <PresentationFormat>On-screen Show (4:3)</PresentationFormat>
  <Paragraphs>587</Paragraphs>
  <Slides>39</Slides>
  <Notes>37</Notes>
  <HiddenSlides>0</HiddenSlides>
  <MMClips>0</MMClips>
  <ScaleCrop>false</ScaleCrop>
  <HeadingPairs>
    <vt:vector size="6" baseType="variant">
      <vt:variant>
        <vt:lpstr>Theme</vt:lpstr>
      </vt:variant>
      <vt:variant>
        <vt:i4>9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9" baseType="lpstr">
      <vt:lpstr>Retro</vt:lpstr>
      <vt:lpstr>1_Echo</vt:lpstr>
      <vt:lpstr>1_Retro</vt:lpstr>
      <vt:lpstr>2_Echo</vt:lpstr>
      <vt:lpstr>2_Retro</vt:lpstr>
      <vt:lpstr>3_Echo</vt:lpstr>
      <vt:lpstr>Fiber Optic</vt:lpstr>
      <vt:lpstr>1_Custom Design</vt:lpstr>
      <vt:lpstr>Solstice</vt:lpstr>
      <vt:lpstr>Visio</vt:lpstr>
      <vt:lpstr>Wicca v2 demo</vt:lpstr>
      <vt:lpstr>Wicca:  A research platform</vt:lpstr>
      <vt:lpstr>Wicca:  A research platform</vt:lpstr>
      <vt:lpstr>Wicca supports multiple weaving strategies</vt:lpstr>
      <vt:lpstr>Wicca transformation pipeline</vt:lpstr>
      <vt:lpstr>Phx.Morph</vt:lpstr>
      <vt:lpstr>Demo setup: Simple Draw</vt:lpstr>
      <vt:lpstr>Demo setup: Simple Draw</vt:lpstr>
      <vt:lpstr>Demo 1: Static byte code weaving</vt:lpstr>
      <vt:lpstr>Dynamic weaving</vt:lpstr>
      <vt:lpstr>Demo 2: Dynamic byte code weaving</vt:lpstr>
      <vt:lpstr>Demo 3: Dynamic bp weaving</vt:lpstr>
      <vt:lpstr>Wicca# language</vt:lpstr>
      <vt:lpstr>Statement annotations</vt:lpstr>
      <vt:lpstr>Quantifying crosscutting</vt:lpstr>
      <vt:lpstr>Demo 4: Concern profiling</vt:lpstr>
      <vt:lpstr>Side classes</vt:lpstr>
      <vt:lpstr>Expression problem revisited</vt:lpstr>
      <vt:lpstr>Parser implementation in OO</vt:lpstr>
      <vt:lpstr>Add printing using subclassing</vt:lpstr>
      <vt:lpstr>Printing the side class way</vt:lpstr>
      <vt:lpstr>Caching</vt:lpstr>
      <vt:lpstr>Side class: Caching eval</vt:lpstr>
      <vt:lpstr>Side class: Caching eval</vt:lpstr>
      <vt:lpstr>Side class: Caching eval (2)</vt:lpstr>
      <vt:lpstr>Side class: Caching eval (2)</vt:lpstr>
      <vt:lpstr>Side class: Caching eval (3)</vt:lpstr>
      <vt:lpstr>Side class: Caching eval (3)</vt:lpstr>
      <vt:lpstr>Side class: Caching eval (4)</vt:lpstr>
      <vt:lpstr>Base class must allow extension</vt:lpstr>
      <vt:lpstr>Addresses needs of existing mechanisms</vt:lpstr>
      <vt:lpstr>Conclusions</vt:lpstr>
      <vt:lpstr>Acknowledgements</vt:lpstr>
      <vt:lpstr>Thank you!</vt:lpstr>
      <vt:lpstr>Phx.Morph architecture</vt:lpstr>
      <vt:lpstr>Slide 36</vt:lpstr>
      <vt:lpstr>Slide 37</vt:lpstr>
      <vt:lpstr>Slide 38</vt:lpstr>
      <vt:lpstr>Legalize</vt:lpstr>
    </vt:vector>
  </TitlesOfParts>
  <Company>Bitchfoxy Incorporated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Wicca Demo</dc:title>
  <dc:creator>Marc Eaddy</dc:creator>
  <cp:lastModifiedBy>Marc Eaddy</cp:lastModifiedBy>
  <cp:revision>181</cp:revision>
  <dcterms:created xsi:type="dcterms:W3CDTF">2007-03-05T20:35:12Z</dcterms:created>
  <dcterms:modified xsi:type="dcterms:W3CDTF">2007-03-17T21:10:42Z</dcterms:modified>
</cp:coreProperties>
</file>